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8"/>
  </p:notesMasterIdLst>
  <p:sldIdLst>
    <p:sldId id="256" r:id="rId5"/>
    <p:sldId id="377" r:id="rId6"/>
    <p:sldId id="383" r:id="rId7"/>
    <p:sldId id="340" r:id="rId8"/>
    <p:sldId id="327" r:id="rId9"/>
    <p:sldId id="331" r:id="rId10"/>
    <p:sldId id="378" r:id="rId11"/>
    <p:sldId id="358" r:id="rId12"/>
    <p:sldId id="379" r:id="rId13"/>
    <p:sldId id="343" r:id="rId14"/>
    <p:sldId id="360" r:id="rId15"/>
    <p:sldId id="361" r:id="rId16"/>
    <p:sldId id="362" r:id="rId17"/>
    <p:sldId id="272" r:id="rId18"/>
    <p:sldId id="380" r:id="rId19"/>
    <p:sldId id="268" r:id="rId20"/>
    <p:sldId id="368" r:id="rId21"/>
    <p:sldId id="369" r:id="rId22"/>
    <p:sldId id="370" r:id="rId23"/>
    <p:sldId id="381" r:id="rId24"/>
    <p:sldId id="285" r:id="rId25"/>
    <p:sldId id="372" r:id="rId26"/>
    <p:sldId id="371" r:id="rId27"/>
    <p:sldId id="373" r:id="rId28"/>
    <p:sldId id="374" r:id="rId29"/>
    <p:sldId id="375" r:id="rId30"/>
    <p:sldId id="382" r:id="rId31"/>
    <p:sldId id="376" r:id="rId32"/>
    <p:sldId id="367" r:id="rId33"/>
    <p:sldId id="291" r:id="rId34"/>
    <p:sldId id="299" r:id="rId35"/>
    <p:sldId id="342" r:id="rId36"/>
    <p:sldId id="348"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2340"/>
    <a:srgbClr val="F15A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80" autoAdjust="0"/>
    <p:restoredTop sz="96864"/>
  </p:normalViewPr>
  <p:slideViewPr>
    <p:cSldViewPr snapToGrid="0" snapToObjects="1">
      <p:cViewPr varScale="1">
        <p:scale>
          <a:sx n="86" d="100"/>
          <a:sy n="86" d="100"/>
        </p:scale>
        <p:origin x="135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96171C-6C02-41F2-841A-16E3B7C9FAF6}" type="datetimeFigureOut">
              <a:rPr lang="en-US" smtClean="0"/>
              <a:t>4/11/2025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808A04-4F30-4D14-A4A3-903948F17865}" type="slidenum">
              <a:rPr lang="en-US" smtClean="0"/>
              <a:t>‹#›</a:t>
            </a:fld>
            <a:endParaRPr lang="en-US"/>
          </a:p>
        </p:txBody>
      </p:sp>
    </p:spTree>
    <p:extLst>
      <p:ext uri="{BB962C8B-B14F-4D97-AF65-F5344CB8AC3E}">
        <p14:creationId xmlns:p14="http://schemas.microsoft.com/office/powerpoint/2010/main" val="3841324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p>
          <a:p>
            <a:r>
              <a:rPr lang="en-US" dirty="0"/>
              <a:t>A</a:t>
            </a:r>
          </a:p>
          <a:p>
            <a:r>
              <a:rPr lang="en-US" dirty="0"/>
              <a:t>A</a:t>
            </a:r>
          </a:p>
          <a:p>
            <a:r>
              <a:rPr lang="en-US" dirty="0"/>
              <a:t>A</a:t>
            </a:r>
          </a:p>
          <a:p>
            <a:r>
              <a:rPr lang="en-US" dirty="0"/>
              <a:t>A</a:t>
            </a:r>
          </a:p>
          <a:p>
            <a:r>
              <a:rPr lang="en-US" dirty="0"/>
              <a:t>A</a:t>
            </a:r>
          </a:p>
          <a:p>
            <a:r>
              <a:rPr lang="en-US" dirty="0"/>
              <a:t>A</a:t>
            </a:r>
          </a:p>
          <a:p>
            <a:r>
              <a:rPr lang="en-US" dirty="0"/>
              <a:t>A</a:t>
            </a:r>
          </a:p>
          <a:p>
            <a:r>
              <a:rPr lang="en-US"/>
              <a:t>A</a:t>
            </a:r>
          </a:p>
          <a:p>
            <a:endParaRPr lang="en-US"/>
          </a:p>
        </p:txBody>
      </p:sp>
      <p:sp>
        <p:nvSpPr>
          <p:cNvPr id="4" name="Slide Number Placeholder 3"/>
          <p:cNvSpPr>
            <a:spLocks noGrp="1"/>
          </p:cNvSpPr>
          <p:nvPr>
            <p:ph type="sldNum" sz="quarter" idx="5"/>
          </p:nvPr>
        </p:nvSpPr>
        <p:spPr/>
        <p:txBody>
          <a:bodyPr/>
          <a:lstStyle/>
          <a:p>
            <a:fld id="{09808A04-4F30-4D14-A4A3-903948F17865}" type="slidenum">
              <a:rPr lang="en-US" smtClean="0"/>
              <a:t>1</a:t>
            </a:fld>
            <a:endParaRPr lang="en-US"/>
          </a:p>
        </p:txBody>
      </p:sp>
    </p:spTree>
    <p:extLst>
      <p:ext uri="{BB962C8B-B14F-4D97-AF65-F5344CB8AC3E}">
        <p14:creationId xmlns:p14="http://schemas.microsoft.com/office/powerpoint/2010/main" val="15865870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a:prstGeom prst="rect">
            <a:avLst/>
          </a:prstGeo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4"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1010971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600200"/>
          </a:xfrm>
          <a:prstGeom prst="rect">
            <a:avLst/>
          </a:prstGeo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587626"/>
            <a:ext cx="2949178" cy="327342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350422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235131" y="807028"/>
            <a:ext cx="8676257"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8" name="Text Placeholder 2"/>
          <p:cNvSpPr>
            <a:spLocks noGrp="1"/>
          </p:cNvSpPr>
          <p:nvPr>
            <p:ph idx="1"/>
          </p:nvPr>
        </p:nvSpPr>
        <p:spPr>
          <a:xfrm>
            <a:off x="235131" y="2267527"/>
            <a:ext cx="8676257" cy="3952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1156747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35131" y="807028"/>
            <a:ext cx="8676257"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235131" y="2267527"/>
            <a:ext cx="8676257" cy="395230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512511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225065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35131" y="807028"/>
            <a:ext cx="8676257"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960181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958683"/>
            <a:ext cx="7886700" cy="1325563"/>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2274720"/>
            <a:ext cx="3868340"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3098632"/>
            <a:ext cx="3868340" cy="299736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2274720"/>
            <a:ext cx="3887391"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3098632"/>
            <a:ext cx="3887391" cy="299736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1576548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35131" y="807028"/>
            <a:ext cx="8676257" cy="1325563"/>
          </a:xfrm>
          <a:prstGeom prst="rect">
            <a:avLst/>
          </a:prstGeom>
        </p:spPr>
        <p:txBody>
          <a:bodyPr/>
          <a:lstStyle/>
          <a:p>
            <a:r>
              <a:rPr lang="en-US"/>
              <a:t>Click to edit Master title style</a:t>
            </a:r>
            <a:endParaRPr lang="en-US" dirty="0"/>
          </a:p>
        </p:txBody>
      </p:sp>
      <p:sp>
        <p:nvSpPr>
          <p:cNvPr id="6"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1398965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1768325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987426"/>
            <a:ext cx="2949178" cy="1600200"/>
          </a:xfrm>
          <a:prstGeom prst="rect">
            <a:avLst/>
          </a:prstGeo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587626"/>
            <a:ext cx="2949178" cy="327342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Text Placeholder 13"/>
          <p:cNvSpPr>
            <a:spLocks noGrp="1"/>
          </p:cNvSpPr>
          <p:nvPr>
            <p:ph type="body" sz="quarter" idx="10" hasCustomPrompt="1"/>
          </p:nvPr>
        </p:nvSpPr>
        <p:spPr>
          <a:xfrm>
            <a:off x="260350" y="6480676"/>
            <a:ext cx="8623300"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dirty="0"/>
              <a:t>Department or Office Name</a:t>
            </a:r>
          </a:p>
        </p:txBody>
      </p:sp>
    </p:spTree>
    <p:extLst>
      <p:ext uri="{BB962C8B-B14F-4D97-AF65-F5344CB8AC3E}">
        <p14:creationId xmlns:p14="http://schemas.microsoft.com/office/powerpoint/2010/main" val="1223832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p:cNvSpPr/>
          <p:nvPr userDrawn="1"/>
        </p:nvSpPr>
        <p:spPr>
          <a:xfrm>
            <a:off x="0" y="659678"/>
            <a:ext cx="9144000" cy="5747652"/>
          </a:xfrm>
          <a:prstGeom prst="rect">
            <a:avLst/>
          </a:prstGeom>
          <a:solidFill>
            <a:srgbClr val="0C2340">
              <a:alpha val="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userDrawn="1"/>
        </p:nvSpPr>
        <p:spPr>
          <a:xfrm>
            <a:off x="0" y="6426926"/>
            <a:ext cx="9144000" cy="431074"/>
          </a:xfrm>
          <a:prstGeom prst="rect">
            <a:avLst/>
          </a:prstGeom>
          <a:solidFill>
            <a:srgbClr val="0C234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0" y="0"/>
            <a:ext cx="9144000" cy="633549"/>
          </a:xfrm>
          <a:prstGeom prst="rect">
            <a:avLst/>
          </a:prstGeom>
          <a:solidFill>
            <a:srgbClr val="0C234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0" y="638592"/>
            <a:ext cx="9144000" cy="0"/>
          </a:xfrm>
          <a:prstGeom prst="line">
            <a:avLst/>
          </a:prstGeom>
          <a:ln w="25400">
            <a:solidFill>
              <a:srgbClr val="F15A22"/>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0" y="6420395"/>
            <a:ext cx="9144000" cy="0"/>
          </a:xfrm>
          <a:prstGeom prst="line">
            <a:avLst/>
          </a:prstGeom>
          <a:ln w="25400">
            <a:solidFill>
              <a:srgbClr val="F15A22"/>
            </a:solidFill>
          </a:ln>
          <a:effectLst/>
        </p:spPr>
        <p:style>
          <a:lnRef idx="2">
            <a:schemeClr val="accent1"/>
          </a:lnRef>
          <a:fillRef idx="0">
            <a:schemeClr val="accent1"/>
          </a:fillRef>
          <a:effectRef idx="1">
            <a:schemeClr val="accent1"/>
          </a:effectRef>
          <a:fontRef idx="minor">
            <a:schemeClr val="tx1"/>
          </a:fontRef>
        </p:style>
      </p:cxnSp>
      <p:sp>
        <p:nvSpPr>
          <p:cNvPr id="13" name="Slide Number Placeholder 5"/>
          <p:cNvSpPr>
            <a:spLocks noGrp="1"/>
          </p:cNvSpPr>
          <p:nvPr>
            <p:ph type="sldNum" sz="quarter" idx="4"/>
          </p:nvPr>
        </p:nvSpPr>
        <p:spPr>
          <a:xfrm>
            <a:off x="6220326" y="13421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649AB2-3694-EC44-96CD-D4B4E5998FBA}" type="slidenum">
              <a:rPr lang="en-US" smtClean="0"/>
              <a:t>‹#›</a:t>
            </a:fld>
            <a:endParaRPr lang="en-US"/>
          </a:p>
        </p:txBody>
      </p:sp>
      <p:pic>
        <p:nvPicPr>
          <p:cNvPr id="2" name="Picture 1"/>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231357" y="192194"/>
            <a:ext cx="2924219" cy="242179"/>
          </a:xfrm>
          <a:prstGeom prst="rect">
            <a:avLst/>
          </a:prstGeom>
        </p:spPr>
      </p:pic>
    </p:spTree>
    <p:extLst>
      <p:ext uri="{BB962C8B-B14F-4D97-AF65-F5344CB8AC3E}">
        <p14:creationId xmlns:p14="http://schemas.microsoft.com/office/powerpoint/2010/main" val="1983355277"/>
      </p:ext>
    </p:extLst>
  </p:cSld>
  <p:clrMap bg1="lt1" tx1="dk1" bg2="lt2" tx2="dk2" accent1="accent1" accent2="accent2" accent3="accent3" accent4="accent4" accent5="accent5" accent6="accent6" hlink="hlink" folHlink="folHlink"/>
  <p:sldLayoutIdLst>
    <p:sldLayoutId id="2147483661" r:id="rId1"/>
    <p:sldLayoutId id="2147483670"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0" y="628707"/>
            <a:ext cx="9144000" cy="6858000"/>
          </a:xfrm>
          <a:prstGeom prst="rect">
            <a:avLst/>
          </a:prstGeom>
          <a:solidFill>
            <a:srgbClr val="0C234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TextBox 18"/>
          <p:cNvSpPr txBox="1"/>
          <p:nvPr/>
        </p:nvSpPr>
        <p:spPr>
          <a:xfrm>
            <a:off x="653140" y="1950766"/>
            <a:ext cx="8000201" cy="954107"/>
          </a:xfrm>
          <a:prstGeom prst="rect">
            <a:avLst/>
          </a:prstGeom>
          <a:noFill/>
        </p:spPr>
        <p:txBody>
          <a:bodyPr wrap="square" rtlCol="0">
            <a:spAutoFit/>
          </a:bodyPr>
          <a:lstStyle/>
          <a:p>
            <a:pPr algn="ctr"/>
            <a:r>
              <a:rPr lang="en-US" sz="2800" b="1" dirty="0">
                <a:solidFill>
                  <a:schemeClr val="bg1"/>
                </a:solidFill>
              </a:rPr>
              <a:t>DISCO: Distributed Inference with Sparse</a:t>
            </a:r>
          </a:p>
          <a:p>
            <a:pPr algn="ctr"/>
            <a:r>
              <a:rPr lang="en-US" sz="2800" b="1" dirty="0">
                <a:solidFill>
                  <a:schemeClr val="bg1"/>
                </a:solidFill>
              </a:rPr>
              <a:t>Communications</a:t>
            </a:r>
          </a:p>
        </p:txBody>
      </p:sp>
      <p:sp>
        <p:nvSpPr>
          <p:cNvPr id="20" name="TextBox 19"/>
          <p:cNvSpPr txBox="1"/>
          <p:nvPr/>
        </p:nvSpPr>
        <p:spPr>
          <a:xfrm>
            <a:off x="947928" y="3674188"/>
            <a:ext cx="6945769" cy="1169551"/>
          </a:xfrm>
          <a:prstGeom prst="rect">
            <a:avLst/>
          </a:prstGeom>
          <a:noFill/>
        </p:spPr>
        <p:txBody>
          <a:bodyPr wrap="square" rtlCol="0">
            <a:spAutoFit/>
          </a:bodyPr>
          <a:lstStyle/>
          <a:p>
            <a:pPr algn="ctr"/>
            <a:r>
              <a:rPr lang="en-US" sz="1400" dirty="0">
                <a:solidFill>
                  <a:schemeClr val="bg1"/>
                </a:solidFill>
              </a:rPr>
              <a:t>Adiba Masud</a:t>
            </a:r>
          </a:p>
          <a:p>
            <a:pPr algn="ctr"/>
            <a:r>
              <a:rPr lang="en-US" sz="1400" dirty="0">
                <a:solidFill>
                  <a:schemeClr val="bg1"/>
                </a:solidFill>
                <a:latin typeface="Helvetica"/>
                <a:cs typeface="Helvetica"/>
              </a:rPr>
              <a:t>PhD Student</a:t>
            </a:r>
          </a:p>
          <a:p>
            <a:pPr algn="ctr"/>
            <a:r>
              <a:rPr lang="en-US" sz="1400" dirty="0">
                <a:solidFill>
                  <a:schemeClr val="bg1"/>
                </a:solidFill>
                <a:latin typeface="Helvetica"/>
                <a:cs typeface="Helvetica"/>
              </a:rPr>
              <a:t>Department of Computer Science</a:t>
            </a:r>
          </a:p>
          <a:p>
            <a:pPr algn="ctr"/>
            <a:r>
              <a:rPr lang="en-US" sz="1400" dirty="0">
                <a:solidFill>
                  <a:schemeClr val="bg1"/>
                </a:solidFill>
                <a:latin typeface="Helvetica"/>
                <a:cs typeface="Helvetica"/>
              </a:rPr>
              <a:t>University of Texas at San Antonio</a:t>
            </a:r>
          </a:p>
          <a:p>
            <a:pPr algn="ctr"/>
            <a:r>
              <a:rPr lang="en-US" sz="1400" dirty="0">
                <a:solidFill>
                  <a:schemeClr val="bg1"/>
                </a:solidFill>
                <a:latin typeface="Helvetica"/>
                <a:cs typeface="Helvetica"/>
              </a:rPr>
              <a:t>Date: 04/24/2025</a:t>
            </a: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928" y="5329899"/>
            <a:ext cx="3624072" cy="658368"/>
          </a:xfrm>
          <a:prstGeom prst="rect">
            <a:avLst/>
          </a:prstGeom>
        </p:spPr>
      </p:pic>
      <p:cxnSp>
        <p:nvCxnSpPr>
          <p:cNvPr id="22" name="Straight Connector 21"/>
          <p:cNvCxnSpPr/>
          <p:nvPr/>
        </p:nvCxnSpPr>
        <p:spPr>
          <a:xfrm>
            <a:off x="653141" y="5176010"/>
            <a:ext cx="0" cy="1420959"/>
          </a:xfrm>
          <a:prstGeom prst="line">
            <a:avLst/>
          </a:prstGeom>
          <a:ln w="25400">
            <a:solidFill>
              <a:srgbClr val="F15A22"/>
            </a:solidFill>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B9241681-59DC-7504-BAD3-E3F4A13AAE6B}"/>
              </a:ext>
            </a:extLst>
          </p:cNvPr>
          <p:cNvSpPr txBox="1"/>
          <p:nvPr/>
        </p:nvSpPr>
        <p:spPr>
          <a:xfrm>
            <a:off x="1287624" y="629091"/>
            <a:ext cx="6543865" cy="400110"/>
          </a:xfrm>
          <a:prstGeom prst="rect">
            <a:avLst/>
          </a:prstGeom>
          <a:noFill/>
        </p:spPr>
        <p:txBody>
          <a:bodyPr wrap="square" rtlCol="0">
            <a:spAutoFit/>
          </a:bodyPr>
          <a:lstStyle/>
          <a:p>
            <a:pPr algn="ctr"/>
            <a:r>
              <a:rPr lang="en-US" sz="2000" dirty="0">
                <a:solidFill>
                  <a:schemeClr val="bg1"/>
                </a:solidFill>
              </a:rPr>
              <a:t>CS 7123</a:t>
            </a:r>
          </a:p>
        </p:txBody>
      </p:sp>
    </p:spTree>
    <p:extLst>
      <p:ext uri="{BB962C8B-B14F-4D97-AF65-F5344CB8AC3E}">
        <p14:creationId xmlns:p14="http://schemas.microsoft.com/office/powerpoint/2010/main" val="12095860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31D44-7A74-C760-9250-39FEB9BB039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287A6B7-BBCC-0E57-526B-9728559AB41A}"/>
              </a:ext>
            </a:extLst>
          </p:cNvPr>
          <p:cNvSpPr>
            <a:spLocks noGrp="1"/>
          </p:cNvSpPr>
          <p:nvPr>
            <p:ph type="title"/>
          </p:nvPr>
        </p:nvSpPr>
        <p:spPr>
          <a:xfrm>
            <a:off x="67180" y="744081"/>
            <a:ext cx="8676257" cy="676539"/>
          </a:xfrm>
        </p:spPr>
        <p:txBody>
          <a:bodyPr/>
          <a:lstStyle/>
          <a:p>
            <a:pPr algn="ctr"/>
            <a:r>
              <a:rPr lang="en-US" sz="2500" b="1" dirty="0"/>
              <a:t>Literature Review: Device-Cloud Distributed Inference</a:t>
            </a:r>
          </a:p>
        </p:txBody>
      </p:sp>
      <p:sp>
        <p:nvSpPr>
          <p:cNvPr id="4" name="Content Placeholder 3">
            <a:extLst>
              <a:ext uri="{FF2B5EF4-FFF2-40B4-BE49-F238E27FC236}">
                <a16:creationId xmlns:a16="http://schemas.microsoft.com/office/drawing/2014/main" id="{1D9542CD-565E-80DF-CF42-C7A5C214F9CE}"/>
              </a:ext>
            </a:extLst>
          </p:cNvPr>
          <p:cNvSpPr>
            <a:spLocks noGrp="1"/>
          </p:cNvSpPr>
          <p:nvPr>
            <p:ph idx="1"/>
          </p:nvPr>
        </p:nvSpPr>
        <p:spPr>
          <a:xfrm>
            <a:off x="235131" y="1744825"/>
            <a:ext cx="8676257" cy="3172864"/>
          </a:xfrm>
        </p:spPr>
        <p:txBody>
          <a:bodyPr/>
          <a:lstStyle/>
          <a:p>
            <a:r>
              <a:rPr lang="en-US" sz="1600" b="1" dirty="0"/>
              <a:t>Device-Cloud Architecture:</a:t>
            </a:r>
          </a:p>
          <a:p>
            <a:pPr lvl="1"/>
            <a:r>
              <a:rPr lang="en-US" sz="1600" dirty="0"/>
              <a:t>DNN models are </a:t>
            </a:r>
            <a:r>
              <a:rPr lang="en-US" sz="1600" b="1" dirty="0"/>
              <a:t>split between edge devices (e.g., phones, sensors)</a:t>
            </a:r>
            <a:r>
              <a:rPr lang="en-US" sz="1600" dirty="0"/>
              <a:t> and the </a:t>
            </a:r>
            <a:r>
              <a:rPr lang="en-US" sz="1600" b="1" dirty="0"/>
              <a:t>cloud </a:t>
            </a:r>
            <a:r>
              <a:rPr lang="en-US" sz="1600" dirty="0"/>
              <a:t>[7].</a:t>
            </a:r>
          </a:p>
          <a:p>
            <a:pPr lvl="1"/>
            <a:r>
              <a:rPr lang="en-US" sz="1600" dirty="0"/>
              <a:t>The </a:t>
            </a:r>
            <a:r>
              <a:rPr lang="en-US" sz="1600" b="1" dirty="0"/>
              <a:t>splitting point</a:t>
            </a:r>
            <a:r>
              <a:rPr lang="en-US" sz="1600" dirty="0"/>
              <a:t> determines how much computation is done locally vs. offloaded [7].</a:t>
            </a:r>
          </a:p>
          <a:p>
            <a:r>
              <a:rPr lang="en-US" sz="1600" b="1" dirty="0"/>
              <a:t>Limitations of These Approaches:</a:t>
            </a:r>
          </a:p>
          <a:p>
            <a:pPr lvl="1"/>
            <a:r>
              <a:rPr lang="en-US" sz="1600" dirty="0"/>
              <a:t>Only optimize </a:t>
            </a:r>
            <a:r>
              <a:rPr lang="en-US" sz="1600" b="1" dirty="0"/>
              <a:t>a single communication point</a:t>
            </a:r>
            <a:r>
              <a:rPr lang="en-US" sz="1600" dirty="0"/>
              <a:t> (the split) [8].</a:t>
            </a:r>
          </a:p>
          <a:p>
            <a:pPr lvl="1"/>
            <a:r>
              <a:rPr lang="en-US" sz="1600" b="1" dirty="0"/>
              <a:t>Ignore communication costs</a:t>
            </a:r>
            <a:r>
              <a:rPr lang="en-US" sz="1600" dirty="0"/>
              <a:t> within cloud or device layers.</a:t>
            </a:r>
          </a:p>
          <a:p>
            <a:pPr lvl="1"/>
            <a:r>
              <a:rPr lang="en-US" sz="1600" dirty="0"/>
              <a:t>Do not address </a:t>
            </a:r>
            <a:r>
              <a:rPr lang="en-US" sz="1600" b="1" dirty="0"/>
              <a:t>within-layer dependencies</a:t>
            </a:r>
            <a:r>
              <a:rPr lang="en-US" sz="1600" dirty="0"/>
              <a:t> or </a:t>
            </a:r>
            <a:r>
              <a:rPr lang="en-US" sz="1600" b="1" dirty="0"/>
              <a:t>fine-grained feature selection</a:t>
            </a:r>
            <a:r>
              <a:rPr lang="en-US" sz="1600" dirty="0"/>
              <a:t>.</a:t>
            </a:r>
          </a:p>
        </p:txBody>
      </p:sp>
      <p:sp>
        <p:nvSpPr>
          <p:cNvPr id="2" name="Text Placeholder 1">
            <a:extLst>
              <a:ext uri="{FF2B5EF4-FFF2-40B4-BE49-F238E27FC236}">
                <a16:creationId xmlns:a16="http://schemas.microsoft.com/office/drawing/2014/main" id="{1F62C374-16FE-63CD-0ADB-392ECDE85928}"/>
              </a:ext>
            </a:extLst>
          </p:cNvPr>
          <p:cNvSpPr>
            <a:spLocks noGrp="1"/>
          </p:cNvSpPr>
          <p:nvPr>
            <p:ph type="body" sz="quarter" idx="10"/>
          </p:nvPr>
        </p:nvSpPr>
        <p:spPr/>
        <p:txBody>
          <a:bodyPr/>
          <a:lstStyle/>
          <a:p>
            <a:r>
              <a:rPr lang="en-US" sz="1100" dirty="0"/>
              <a:t>One UTSA Circle • San Antonio, Texas 78249</a:t>
            </a:r>
          </a:p>
        </p:txBody>
      </p:sp>
      <p:sp>
        <p:nvSpPr>
          <p:cNvPr id="9" name="TextBox 8">
            <a:extLst>
              <a:ext uri="{FF2B5EF4-FFF2-40B4-BE49-F238E27FC236}">
                <a16:creationId xmlns:a16="http://schemas.microsoft.com/office/drawing/2014/main" id="{D0A54EB9-7C4C-3DF3-5EDE-9D44B3D4FCE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8</a:t>
            </a:r>
          </a:p>
        </p:txBody>
      </p:sp>
    </p:spTree>
    <p:extLst>
      <p:ext uri="{BB962C8B-B14F-4D97-AF65-F5344CB8AC3E}">
        <p14:creationId xmlns:p14="http://schemas.microsoft.com/office/powerpoint/2010/main" val="384904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31D44-7A74-C760-9250-39FEB9BB039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287A6B7-BBCC-0E57-526B-9728559AB41A}"/>
              </a:ext>
            </a:extLst>
          </p:cNvPr>
          <p:cNvSpPr>
            <a:spLocks noGrp="1"/>
          </p:cNvSpPr>
          <p:nvPr>
            <p:ph type="title"/>
          </p:nvPr>
        </p:nvSpPr>
        <p:spPr>
          <a:xfrm>
            <a:off x="67180" y="744081"/>
            <a:ext cx="8676257" cy="676539"/>
          </a:xfrm>
        </p:spPr>
        <p:txBody>
          <a:bodyPr/>
          <a:lstStyle/>
          <a:p>
            <a:pPr algn="ctr"/>
            <a:r>
              <a:rPr lang="en-US" sz="2500" b="1" dirty="0"/>
              <a:t>Literature Review: Branch-Based Parallelism</a:t>
            </a:r>
          </a:p>
        </p:txBody>
      </p:sp>
      <p:sp>
        <p:nvSpPr>
          <p:cNvPr id="4" name="Content Placeholder 3">
            <a:extLst>
              <a:ext uri="{FF2B5EF4-FFF2-40B4-BE49-F238E27FC236}">
                <a16:creationId xmlns:a16="http://schemas.microsoft.com/office/drawing/2014/main" id="{1D9542CD-565E-80DF-CF42-C7A5C214F9CE}"/>
              </a:ext>
            </a:extLst>
          </p:cNvPr>
          <p:cNvSpPr>
            <a:spLocks noGrp="1"/>
          </p:cNvSpPr>
          <p:nvPr>
            <p:ph idx="1"/>
          </p:nvPr>
        </p:nvSpPr>
        <p:spPr>
          <a:xfrm>
            <a:off x="235131" y="1744825"/>
            <a:ext cx="8676257" cy="3172864"/>
          </a:xfrm>
        </p:spPr>
        <p:txBody>
          <a:bodyPr/>
          <a:lstStyle/>
          <a:p>
            <a:r>
              <a:rPr lang="en-US" sz="1600" dirty="0"/>
              <a:t>The DNN is split into </a:t>
            </a:r>
            <a:r>
              <a:rPr lang="en-US" sz="1600" b="1" dirty="0"/>
              <a:t>independent branches</a:t>
            </a:r>
            <a:r>
              <a:rPr lang="en-US" sz="1600" dirty="0"/>
              <a:t>, and each branch is assigned to a different device.</a:t>
            </a:r>
          </a:p>
          <a:p>
            <a:r>
              <a:rPr lang="en-US" sz="1600" b="1" dirty="0"/>
              <a:t>Advantages:</a:t>
            </a:r>
          </a:p>
          <a:p>
            <a:pPr lvl="1"/>
            <a:r>
              <a:rPr lang="en-US" sz="1600" b="1" dirty="0"/>
              <a:t>Minimal communication</a:t>
            </a:r>
            <a:r>
              <a:rPr lang="en-US" sz="1600" dirty="0"/>
              <a:t> cost</a:t>
            </a:r>
          </a:p>
          <a:p>
            <a:pPr lvl="1"/>
            <a:r>
              <a:rPr lang="en-US" sz="1600" dirty="0"/>
              <a:t>Works well in </a:t>
            </a:r>
            <a:r>
              <a:rPr lang="en-US" sz="1600" b="1" dirty="0"/>
              <a:t>low-bandwidth</a:t>
            </a:r>
            <a:r>
              <a:rPr lang="en-US" sz="1600" dirty="0"/>
              <a:t> or </a:t>
            </a:r>
            <a:r>
              <a:rPr lang="en-US" sz="1600" b="1" dirty="0"/>
              <a:t>fully decentralized</a:t>
            </a:r>
            <a:r>
              <a:rPr lang="en-US" sz="1600" dirty="0"/>
              <a:t> environments [9]</a:t>
            </a:r>
          </a:p>
          <a:p>
            <a:r>
              <a:rPr lang="en-US" sz="1600" b="1" dirty="0"/>
              <a:t>Limitations of These Approaches:</a:t>
            </a:r>
          </a:p>
          <a:p>
            <a:pPr marL="457200" lvl="1" indent="0" eaLnBrk="0" fontAlgn="base" hangingPunct="0">
              <a:lnSpc>
                <a:spcPct val="100000"/>
              </a:lnSpc>
              <a:spcBef>
                <a:spcPct val="0"/>
              </a:spcBef>
              <a:spcAft>
                <a:spcPct val="0"/>
              </a:spcAft>
              <a:buFontTx/>
              <a:buChar char="•"/>
            </a:pPr>
            <a:r>
              <a:rPr lang="en-US" altLang="en-US" sz="1600" b="1" dirty="0"/>
              <a:t>No data sharing</a:t>
            </a:r>
            <a:r>
              <a:rPr lang="en-US" altLang="en-US" sz="1600" dirty="0"/>
              <a:t> leads to </a:t>
            </a:r>
            <a:r>
              <a:rPr lang="en-US" altLang="en-US" sz="1600" b="1" dirty="0"/>
              <a:t>accuracy drop</a:t>
            </a:r>
            <a:endParaRPr lang="en-US" altLang="en-US" sz="1600" dirty="0"/>
          </a:p>
          <a:p>
            <a:pPr marL="457200" lvl="1" indent="0" eaLnBrk="0" fontAlgn="base" hangingPunct="0">
              <a:lnSpc>
                <a:spcPct val="100000"/>
              </a:lnSpc>
              <a:spcBef>
                <a:spcPct val="0"/>
              </a:spcBef>
              <a:spcAft>
                <a:spcPct val="0"/>
              </a:spcAft>
              <a:buFontTx/>
              <a:buChar char="•"/>
            </a:pPr>
            <a:r>
              <a:rPr lang="en-US" altLang="en-US" sz="1600" dirty="0"/>
              <a:t>Cannot benefit from </a:t>
            </a:r>
            <a:r>
              <a:rPr lang="en-US" altLang="en-US" sz="1600" b="1" dirty="0"/>
              <a:t>cross-device feature fusion</a:t>
            </a:r>
            <a:endParaRPr lang="en-US" altLang="en-US" sz="1600" dirty="0"/>
          </a:p>
          <a:p>
            <a:pPr marL="457200" lvl="1" indent="0" eaLnBrk="0" fontAlgn="base" hangingPunct="0">
              <a:lnSpc>
                <a:spcPct val="100000"/>
              </a:lnSpc>
              <a:spcBef>
                <a:spcPct val="0"/>
              </a:spcBef>
              <a:spcAft>
                <a:spcPct val="0"/>
              </a:spcAft>
              <a:buFontTx/>
              <a:buChar char="•"/>
            </a:pPr>
            <a:r>
              <a:rPr lang="en-US" altLang="en-US" sz="1600" dirty="0"/>
              <a:t>Reduces model's </a:t>
            </a:r>
            <a:r>
              <a:rPr lang="en-US" altLang="en-US" sz="1600" b="1" dirty="0"/>
              <a:t>overall representational power [10]</a:t>
            </a:r>
            <a:endParaRPr lang="en-US" altLang="en-US" sz="1600" dirty="0"/>
          </a:p>
          <a:p>
            <a:endParaRPr lang="en-US" sz="1600" b="1" dirty="0"/>
          </a:p>
          <a:p>
            <a:pPr marL="0" indent="0">
              <a:buNone/>
            </a:pPr>
            <a:endParaRPr lang="en-US" sz="1600" b="1" dirty="0"/>
          </a:p>
        </p:txBody>
      </p:sp>
      <p:sp>
        <p:nvSpPr>
          <p:cNvPr id="2" name="Text Placeholder 1">
            <a:extLst>
              <a:ext uri="{FF2B5EF4-FFF2-40B4-BE49-F238E27FC236}">
                <a16:creationId xmlns:a16="http://schemas.microsoft.com/office/drawing/2014/main" id="{1F62C374-16FE-63CD-0ADB-392ECDE85928}"/>
              </a:ext>
            </a:extLst>
          </p:cNvPr>
          <p:cNvSpPr>
            <a:spLocks noGrp="1"/>
          </p:cNvSpPr>
          <p:nvPr>
            <p:ph type="body" sz="quarter" idx="10"/>
          </p:nvPr>
        </p:nvSpPr>
        <p:spPr/>
        <p:txBody>
          <a:bodyPr/>
          <a:lstStyle/>
          <a:p>
            <a:r>
              <a:rPr lang="en-US" sz="1100" dirty="0"/>
              <a:t>One UTSA Circle • San Antonio, Texas 78249</a:t>
            </a:r>
          </a:p>
        </p:txBody>
      </p:sp>
      <p:sp>
        <p:nvSpPr>
          <p:cNvPr id="9" name="TextBox 8">
            <a:extLst>
              <a:ext uri="{FF2B5EF4-FFF2-40B4-BE49-F238E27FC236}">
                <a16:creationId xmlns:a16="http://schemas.microsoft.com/office/drawing/2014/main" id="{D0A54EB9-7C4C-3DF3-5EDE-9D44B3D4FCE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8</a:t>
            </a:r>
          </a:p>
        </p:txBody>
      </p:sp>
    </p:spTree>
    <p:extLst>
      <p:ext uri="{BB962C8B-B14F-4D97-AF65-F5344CB8AC3E}">
        <p14:creationId xmlns:p14="http://schemas.microsoft.com/office/powerpoint/2010/main" val="1466866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31D44-7A74-C760-9250-39FEB9BB039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287A6B7-BBCC-0E57-526B-9728559AB41A}"/>
              </a:ext>
            </a:extLst>
          </p:cNvPr>
          <p:cNvSpPr>
            <a:spLocks noGrp="1"/>
          </p:cNvSpPr>
          <p:nvPr>
            <p:ph type="title"/>
          </p:nvPr>
        </p:nvSpPr>
        <p:spPr>
          <a:xfrm>
            <a:off x="67180" y="744081"/>
            <a:ext cx="8676257" cy="676539"/>
          </a:xfrm>
        </p:spPr>
        <p:txBody>
          <a:bodyPr/>
          <a:lstStyle/>
          <a:p>
            <a:pPr algn="ctr"/>
            <a:r>
              <a:rPr lang="en-US" sz="2500" b="1" dirty="0"/>
              <a:t>Literature Review: </a:t>
            </a:r>
            <a:r>
              <a:rPr lang="en-US" sz="2800" b="1" dirty="0"/>
              <a:t>System Scheduling Approaches</a:t>
            </a:r>
            <a:endParaRPr lang="en-US" sz="2500" b="1" dirty="0"/>
          </a:p>
        </p:txBody>
      </p:sp>
      <p:sp>
        <p:nvSpPr>
          <p:cNvPr id="4" name="Content Placeholder 3">
            <a:extLst>
              <a:ext uri="{FF2B5EF4-FFF2-40B4-BE49-F238E27FC236}">
                <a16:creationId xmlns:a16="http://schemas.microsoft.com/office/drawing/2014/main" id="{1D9542CD-565E-80DF-CF42-C7A5C214F9CE}"/>
              </a:ext>
            </a:extLst>
          </p:cNvPr>
          <p:cNvSpPr>
            <a:spLocks noGrp="1"/>
          </p:cNvSpPr>
          <p:nvPr>
            <p:ph idx="1"/>
          </p:nvPr>
        </p:nvSpPr>
        <p:spPr>
          <a:xfrm>
            <a:off x="235131" y="1744825"/>
            <a:ext cx="8676257" cy="3172864"/>
          </a:xfrm>
        </p:spPr>
        <p:txBody>
          <a:bodyPr/>
          <a:lstStyle/>
          <a:p>
            <a:r>
              <a:rPr lang="en-US" sz="1600" b="1" dirty="0"/>
              <a:t>What They Do:</a:t>
            </a:r>
          </a:p>
          <a:p>
            <a:pPr lvl="1"/>
            <a:r>
              <a:rPr lang="en-US" sz="1600" dirty="0"/>
              <a:t>Focus on </a:t>
            </a:r>
            <a:r>
              <a:rPr lang="en-US" sz="1600" b="1" dirty="0"/>
              <a:t>efficiently assigning inference tasks</a:t>
            </a:r>
            <a:r>
              <a:rPr lang="en-US" sz="1600" dirty="0"/>
              <a:t> across multiple devices.</a:t>
            </a:r>
          </a:p>
          <a:p>
            <a:pPr lvl="1"/>
            <a:r>
              <a:rPr lang="en-US" sz="1600" dirty="0"/>
              <a:t>Optimize system-level performance </a:t>
            </a:r>
            <a:r>
              <a:rPr lang="en-US" sz="1600" b="1" dirty="0"/>
              <a:t>without changing the DNN architecture [11]</a:t>
            </a:r>
            <a:r>
              <a:rPr lang="en-US" sz="1600" dirty="0"/>
              <a:t>.</a:t>
            </a:r>
          </a:p>
          <a:p>
            <a:r>
              <a:rPr lang="en-US" sz="1600" b="1" dirty="0"/>
              <a:t>Advantages:</a:t>
            </a:r>
          </a:p>
          <a:p>
            <a:pPr marL="457200" lvl="1" indent="0" eaLnBrk="0" fontAlgn="base" hangingPunct="0">
              <a:lnSpc>
                <a:spcPct val="100000"/>
              </a:lnSpc>
              <a:spcBef>
                <a:spcPct val="0"/>
              </a:spcBef>
              <a:spcAft>
                <a:spcPct val="0"/>
              </a:spcAft>
              <a:buFontTx/>
              <a:buChar char="•"/>
            </a:pPr>
            <a:r>
              <a:rPr lang="en-US" altLang="en-US" sz="1600" dirty="0">
                <a:latin typeface="Arial" panose="020B0604020202020204" pitchFamily="34" charset="0"/>
              </a:rPr>
              <a:t>Improve </a:t>
            </a:r>
            <a:r>
              <a:rPr lang="en-US" altLang="en-US" sz="1600" b="1" dirty="0">
                <a:latin typeface="Arial" panose="020B0604020202020204" pitchFamily="34" charset="0"/>
              </a:rPr>
              <a:t>throughput</a:t>
            </a:r>
            <a:r>
              <a:rPr lang="en-US" altLang="en-US" sz="1600" dirty="0">
                <a:latin typeface="Arial" panose="020B0604020202020204" pitchFamily="34" charset="0"/>
              </a:rPr>
              <a:t> and </a:t>
            </a:r>
            <a:r>
              <a:rPr lang="en-US" altLang="en-US" sz="1600" b="1" dirty="0">
                <a:latin typeface="Arial" panose="020B0604020202020204" pitchFamily="34" charset="0"/>
              </a:rPr>
              <a:t>load balancing</a:t>
            </a:r>
            <a:endParaRPr lang="en-US" altLang="en-US" sz="1600" dirty="0">
              <a:latin typeface="Arial" panose="020B0604020202020204" pitchFamily="34" charset="0"/>
            </a:endParaRPr>
          </a:p>
          <a:p>
            <a:pPr marL="457200" lvl="1" indent="0" eaLnBrk="0" fontAlgn="base" hangingPunct="0">
              <a:lnSpc>
                <a:spcPct val="100000"/>
              </a:lnSpc>
              <a:spcBef>
                <a:spcPct val="0"/>
              </a:spcBef>
              <a:spcAft>
                <a:spcPct val="0"/>
              </a:spcAft>
              <a:buFontTx/>
              <a:buChar char="•"/>
            </a:pPr>
            <a:r>
              <a:rPr lang="en-US" altLang="en-US" sz="1600" dirty="0">
                <a:latin typeface="Arial" panose="020B0604020202020204" pitchFamily="34" charset="0"/>
              </a:rPr>
              <a:t>Useful in </a:t>
            </a:r>
            <a:r>
              <a:rPr lang="en-US" altLang="en-US" sz="1600" b="1" dirty="0">
                <a:latin typeface="Arial" panose="020B0604020202020204" pitchFamily="34" charset="0"/>
              </a:rPr>
              <a:t>heterogeneous device settings</a:t>
            </a:r>
            <a:endParaRPr lang="en-US" sz="1600" b="1" dirty="0"/>
          </a:p>
          <a:p>
            <a:r>
              <a:rPr lang="en-US" sz="1600" b="1" dirty="0"/>
              <a:t>Limitations</a:t>
            </a:r>
          </a:p>
          <a:p>
            <a:pPr marL="457200" lvl="1" indent="0" eaLnBrk="0" fontAlgn="base" hangingPunct="0">
              <a:lnSpc>
                <a:spcPct val="100000"/>
              </a:lnSpc>
              <a:spcBef>
                <a:spcPct val="0"/>
              </a:spcBef>
              <a:spcAft>
                <a:spcPct val="0"/>
              </a:spcAft>
              <a:buFontTx/>
              <a:buChar char="•"/>
            </a:pPr>
            <a:r>
              <a:rPr lang="en-US" altLang="en-US" sz="1600" dirty="0">
                <a:latin typeface="Arial" panose="020B0604020202020204" pitchFamily="34" charset="0"/>
              </a:rPr>
              <a:t>Work on </a:t>
            </a:r>
            <a:r>
              <a:rPr lang="en-US" altLang="en-US" sz="1600" b="1" dirty="0">
                <a:latin typeface="Arial" panose="020B0604020202020204" pitchFamily="34" charset="0"/>
              </a:rPr>
              <a:t>fixed DNN structures</a:t>
            </a:r>
            <a:endParaRPr lang="en-US" altLang="en-US" sz="1600" dirty="0">
              <a:latin typeface="Arial" panose="020B0604020202020204" pitchFamily="34" charset="0"/>
            </a:endParaRPr>
          </a:p>
          <a:p>
            <a:pPr marL="457200" lvl="1" indent="0" eaLnBrk="0" fontAlgn="base" hangingPunct="0">
              <a:lnSpc>
                <a:spcPct val="100000"/>
              </a:lnSpc>
              <a:spcBef>
                <a:spcPct val="0"/>
              </a:spcBef>
              <a:spcAft>
                <a:spcPct val="0"/>
              </a:spcAft>
              <a:buFontTx/>
              <a:buChar char="•"/>
            </a:pPr>
            <a:r>
              <a:rPr lang="en-US" altLang="en-US" sz="1600" dirty="0">
                <a:latin typeface="Arial" panose="020B0604020202020204" pitchFamily="34" charset="0"/>
              </a:rPr>
              <a:t>Don't explore </a:t>
            </a:r>
            <a:r>
              <a:rPr lang="en-US" altLang="en-US" sz="1600" b="1" dirty="0">
                <a:latin typeface="Arial" panose="020B0604020202020204" pitchFamily="34" charset="0"/>
              </a:rPr>
              <a:t>architectural changes</a:t>
            </a:r>
            <a:r>
              <a:rPr lang="en-US" altLang="en-US" sz="1600" dirty="0">
                <a:latin typeface="Arial" panose="020B0604020202020204" pitchFamily="34" charset="0"/>
              </a:rPr>
              <a:t> that reduce communication overhead [12] [20]</a:t>
            </a:r>
          </a:p>
          <a:p>
            <a:endParaRPr lang="en-US" sz="1600" b="1" dirty="0"/>
          </a:p>
          <a:p>
            <a:endParaRPr lang="en-US" sz="1600" b="1" dirty="0"/>
          </a:p>
          <a:p>
            <a:pPr marL="457200" lvl="1" indent="0" eaLnBrk="0" fontAlgn="base" hangingPunct="0">
              <a:lnSpc>
                <a:spcPct val="100000"/>
              </a:lnSpc>
              <a:spcBef>
                <a:spcPct val="0"/>
              </a:spcBef>
              <a:spcAft>
                <a:spcPct val="0"/>
              </a:spcAft>
              <a:buNone/>
            </a:pPr>
            <a:endParaRPr lang="en-US" altLang="en-US" sz="1600" dirty="0">
              <a:latin typeface="Arial" panose="020B0604020202020204" pitchFamily="34" charset="0"/>
            </a:endParaRPr>
          </a:p>
        </p:txBody>
      </p:sp>
      <p:sp>
        <p:nvSpPr>
          <p:cNvPr id="2" name="Text Placeholder 1">
            <a:extLst>
              <a:ext uri="{FF2B5EF4-FFF2-40B4-BE49-F238E27FC236}">
                <a16:creationId xmlns:a16="http://schemas.microsoft.com/office/drawing/2014/main" id="{1F62C374-16FE-63CD-0ADB-392ECDE85928}"/>
              </a:ext>
            </a:extLst>
          </p:cNvPr>
          <p:cNvSpPr>
            <a:spLocks noGrp="1"/>
          </p:cNvSpPr>
          <p:nvPr>
            <p:ph type="body" sz="quarter" idx="10"/>
          </p:nvPr>
        </p:nvSpPr>
        <p:spPr/>
        <p:txBody>
          <a:bodyPr/>
          <a:lstStyle/>
          <a:p>
            <a:r>
              <a:rPr lang="en-US" sz="1100" dirty="0"/>
              <a:t>One UTSA Circle • San Antonio, Texas 78249</a:t>
            </a:r>
          </a:p>
        </p:txBody>
      </p:sp>
      <p:sp>
        <p:nvSpPr>
          <p:cNvPr id="9" name="TextBox 8">
            <a:extLst>
              <a:ext uri="{FF2B5EF4-FFF2-40B4-BE49-F238E27FC236}">
                <a16:creationId xmlns:a16="http://schemas.microsoft.com/office/drawing/2014/main" id="{D0A54EB9-7C4C-3DF3-5EDE-9D44B3D4FCE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8</a:t>
            </a:r>
          </a:p>
        </p:txBody>
      </p:sp>
    </p:spTree>
    <p:extLst>
      <p:ext uri="{BB962C8B-B14F-4D97-AF65-F5344CB8AC3E}">
        <p14:creationId xmlns:p14="http://schemas.microsoft.com/office/powerpoint/2010/main" val="4010416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31D44-7A74-C760-9250-39FEB9BB039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287A6B7-BBCC-0E57-526B-9728559AB41A}"/>
              </a:ext>
            </a:extLst>
          </p:cNvPr>
          <p:cNvSpPr>
            <a:spLocks noGrp="1"/>
          </p:cNvSpPr>
          <p:nvPr>
            <p:ph type="title"/>
          </p:nvPr>
        </p:nvSpPr>
        <p:spPr>
          <a:xfrm>
            <a:off x="67180" y="744081"/>
            <a:ext cx="8676257" cy="676539"/>
          </a:xfrm>
        </p:spPr>
        <p:txBody>
          <a:bodyPr/>
          <a:lstStyle/>
          <a:p>
            <a:pPr algn="ctr"/>
            <a:r>
              <a:rPr lang="en-US" sz="2500" b="1" dirty="0"/>
              <a:t>Literature Review: Distributed Training Methods</a:t>
            </a:r>
          </a:p>
        </p:txBody>
      </p:sp>
      <p:sp>
        <p:nvSpPr>
          <p:cNvPr id="4" name="Content Placeholder 3">
            <a:extLst>
              <a:ext uri="{FF2B5EF4-FFF2-40B4-BE49-F238E27FC236}">
                <a16:creationId xmlns:a16="http://schemas.microsoft.com/office/drawing/2014/main" id="{1D9542CD-565E-80DF-CF42-C7A5C214F9CE}"/>
              </a:ext>
            </a:extLst>
          </p:cNvPr>
          <p:cNvSpPr>
            <a:spLocks noGrp="1"/>
          </p:cNvSpPr>
          <p:nvPr>
            <p:ph idx="1"/>
          </p:nvPr>
        </p:nvSpPr>
        <p:spPr>
          <a:xfrm>
            <a:off x="260350" y="1587207"/>
            <a:ext cx="8676257" cy="3172864"/>
          </a:xfrm>
        </p:spPr>
        <p:txBody>
          <a:bodyPr/>
          <a:lstStyle/>
          <a:p>
            <a:r>
              <a:rPr lang="en-US" sz="1600" dirty="0"/>
              <a:t>Speed up </a:t>
            </a:r>
            <a:r>
              <a:rPr lang="en-US" sz="1600" b="1" dirty="0"/>
              <a:t>training</a:t>
            </a:r>
            <a:r>
              <a:rPr lang="en-US" sz="1600" dirty="0"/>
              <a:t> of large DNNs by distributing </a:t>
            </a:r>
            <a:r>
              <a:rPr lang="en-US" sz="1600" b="1" dirty="0"/>
              <a:t>data and computations</a:t>
            </a:r>
            <a:r>
              <a:rPr lang="en-US" sz="1600" dirty="0"/>
              <a:t> across multiple devices.</a:t>
            </a:r>
          </a:p>
          <a:p>
            <a:r>
              <a:rPr lang="en-US" sz="1600" b="1" dirty="0"/>
              <a:t>Advantages:</a:t>
            </a:r>
          </a:p>
          <a:p>
            <a:pPr marL="457200" lvl="1" indent="0" eaLnBrk="0" fontAlgn="base" hangingPunct="0">
              <a:lnSpc>
                <a:spcPct val="100000"/>
              </a:lnSpc>
              <a:spcBef>
                <a:spcPct val="0"/>
              </a:spcBef>
              <a:spcAft>
                <a:spcPct val="0"/>
              </a:spcAft>
              <a:buFontTx/>
              <a:buChar char="•"/>
            </a:pPr>
            <a:r>
              <a:rPr lang="en-US" altLang="en-US" sz="1600" dirty="0"/>
              <a:t>Allows </a:t>
            </a:r>
            <a:r>
              <a:rPr lang="en-US" altLang="en-US" sz="1600" b="1" dirty="0"/>
              <a:t>scalable training</a:t>
            </a:r>
            <a:r>
              <a:rPr lang="en-US" altLang="en-US" sz="1600" dirty="0"/>
              <a:t> of large models</a:t>
            </a:r>
          </a:p>
          <a:p>
            <a:pPr marL="457200" lvl="1" indent="0" eaLnBrk="0" fontAlgn="base" hangingPunct="0">
              <a:lnSpc>
                <a:spcPct val="100000"/>
              </a:lnSpc>
              <a:spcBef>
                <a:spcPct val="0"/>
              </a:spcBef>
              <a:spcAft>
                <a:spcPct val="0"/>
              </a:spcAft>
              <a:buFontTx/>
              <a:buChar char="•"/>
            </a:pPr>
            <a:r>
              <a:rPr lang="en-US" altLang="en-US" sz="1600" dirty="0"/>
              <a:t>Optimizes </a:t>
            </a:r>
            <a:r>
              <a:rPr lang="en-US" altLang="en-US" sz="1600" b="1" dirty="0"/>
              <a:t>training throughput [13] [19]</a:t>
            </a:r>
            <a:endParaRPr lang="en-US" sz="1600" b="1" dirty="0"/>
          </a:p>
          <a:p>
            <a:r>
              <a:rPr lang="en-US" sz="1600" b="1" dirty="0"/>
              <a:t>Limitations of These Approaches:</a:t>
            </a:r>
          </a:p>
          <a:p>
            <a:pPr marL="457200" lvl="1" indent="0" eaLnBrk="0" fontAlgn="base" hangingPunct="0">
              <a:lnSpc>
                <a:spcPct val="100000"/>
              </a:lnSpc>
              <a:spcBef>
                <a:spcPct val="0"/>
              </a:spcBef>
              <a:spcAft>
                <a:spcPct val="0"/>
              </a:spcAft>
              <a:buFontTx/>
              <a:buChar char="•"/>
            </a:pPr>
            <a:r>
              <a:rPr lang="en-US" altLang="en-US" sz="1600" dirty="0"/>
              <a:t>Targeted at </a:t>
            </a:r>
            <a:r>
              <a:rPr lang="en-US" altLang="en-US" sz="1600" b="1" dirty="0"/>
              <a:t>training phase</a:t>
            </a:r>
            <a:r>
              <a:rPr lang="en-US" altLang="en-US" sz="1600" dirty="0"/>
              <a:t>, not inference</a:t>
            </a:r>
          </a:p>
          <a:p>
            <a:pPr marL="457200" lvl="1" indent="0" eaLnBrk="0" fontAlgn="base" hangingPunct="0">
              <a:lnSpc>
                <a:spcPct val="100000"/>
              </a:lnSpc>
              <a:spcBef>
                <a:spcPct val="0"/>
              </a:spcBef>
              <a:spcAft>
                <a:spcPct val="0"/>
              </a:spcAft>
              <a:buFontTx/>
              <a:buChar char="•"/>
            </a:pPr>
            <a:r>
              <a:rPr lang="en-US" altLang="en-US" sz="1600" dirty="0"/>
              <a:t>Still requires </a:t>
            </a:r>
            <a:r>
              <a:rPr lang="en-US" altLang="en-US" sz="1600" b="1" dirty="0"/>
              <a:t>dense communication</a:t>
            </a:r>
            <a:r>
              <a:rPr lang="en-US" altLang="en-US" sz="1600" dirty="0"/>
              <a:t>, especially during backpropagation</a:t>
            </a:r>
          </a:p>
          <a:p>
            <a:pPr marL="457200" lvl="1" indent="0" eaLnBrk="0" fontAlgn="base" hangingPunct="0">
              <a:lnSpc>
                <a:spcPct val="100000"/>
              </a:lnSpc>
              <a:spcBef>
                <a:spcPct val="0"/>
              </a:spcBef>
              <a:spcAft>
                <a:spcPct val="0"/>
              </a:spcAft>
              <a:buFontTx/>
              <a:buChar char="•"/>
            </a:pPr>
            <a:r>
              <a:rPr lang="en-US" altLang="en-US" sz="1600" dirty="0"/>
              <a:t>Doesn’t address </a:t>
            </a:r>
            <a:r>
              <a:rPr lang="en-US" altLang="en-US" sz="1600" b="1" dirty="0"/>
              <a:t>real-time latency</a:t>
            </a:r>
            <a:r>
              <a:rPr lang="en-US" altLang="en-US" sz="1600" dirty="0"/>
              <a:t> or </a:t>
            </a:r>
            <a:r>
              <a:rPr lang="en-US" altLang="en-US" sz="1600" b="1" dirty="0"/>
              <a:t>memory limits</a:t>
            </a:r>
            <a:r>
              <a:rPr lang="en-US" altLang="en-US" sz="1600" dirty="0"/>
              <a:t> on edge devices [14]</a:t>
            </a:r>
          </a:p>
          <a:p>
            <a:endParaRPr lang="en-US" sz="1600" b="1" dirty="0"/>
          </a:p>
          <a:p>
            <a:endParaRPr lang="en-US" sz="1600" b="1" dirty="0"/>
          </a:p>
        </p:txBody>
      </p:sp>
      <p:sp>
        <p:nvSpPr>
          <p:cNvPr id="2" name="Text Placeholder 1">
            <a:extLst>
              <a:ext uri="{FF2B5EF4-FFF2-40B4-BE49-F238E27FC236}">
                <a16:creationId xmlns:a16="http://schemas.microsoft.com/office/drawing/2014/main" id="{1F62C374-16FE-63CD-0ADB-392ECDE85928}"/>
              </a:ext>
            </a:extLst>
          </p:cNvPr>
          <p:cNvSpPr>
            <a:spLocks noGrp="1"/>
          </p:cNvSpPr>
          <p:nvPr>
            <p:ph type="body" sz="quarter" idx="10"/>
          </p:nvPr>
        </p:nvSpPr>
        <p:spPr/>
        <p:txBody>
          <a:bodyPr/>
          <a:lstStyle/>
          <a:p>
            <a:r>
              <a:rPr lang="en-US" sz="1100" dirty="0"/>
              <a:t>One UTSA Circle • San Antonio, Texas 78249</a:t>
            </a:r>
          </a:p>
        </p:txBody>
      </p:sp>
      <p:sp>
        <p:nvSpPr>
          <p:cNvPr id="9" name="TextBox 8">
            <a:extLst>
              <a:ext uri="{FF2B5EF4-FFF2-40B4-BE49-F238E27FC236}">
                <a16:creationId xmlns:a16="http://schemas.microsoft.com/office/drawing/2014/main" id="{D0A54EB9-7C4C-3DF3-5EDE-9D44B3D4FCE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8</a:t>
            </a:r>
          </a:p>
        </p:txBody>
      </p:sp>
    </p:spTree>
    <p:extLst>
      <p:ext uri="{BB962C8B-B14F-4D97-AF65-F5344CB8AC3E}">
        <p14:creationId xmlns:p14="http://schemas.microsoft.com/office/powerpoint/2010/main" val="171356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FC425-604D-691E-A2A2-2B830D3CA4F5}"/>
              </a:ext>
            </a:extLst>
          </p:cNvPr>
          <p:cNvSpPr>
            <a:spLocks noGrp="1"/>
          </p:cNvSpPr>
          <p:nvPr>
            <p:ph type="title"/>
          </p:nvPr>
        </p:nvSpPr>
        <p:spPr>
          <a:xfrm>
            <a:off x="235131" y="807028"/>
            <a:ext cx="8676257" cy="611225"/>
          </a:xfrm>
        </p:spPr>
        <p:txBody>
          <a:bodyPr/>
          <a:lstStyle/>
          <a:p>
            <a:pPr algn="ctr"/>
            <a:r>
              <a:rPr lang="en-US" sz="3000" dirty="0"/>
              <a:t>Research Gap in Disco</a:t>
            </a:r>
          </a:p>
        </p:txBody>
      </p:sp>
      <p:sp>
        <p:nvSpPr>
          <p:cNvPr id="3" name="Content Placeholder 2">
            <a:extLst>
              <a:ext uri="{FF2B5EF4-FFF2-40B4-BE49-F238E27FC236}">
                <a16:creationId xmlns:a16="http://schemas.microsoft.com/office/drawing/2014/main" id="{3A1710D9-4442-8DDD-739F-2AF9AB2DFFE5}"/>
              </a:ext>
            </a:extLst>
          </p:cNvPr>
          <p:cNvSpPr>
            <a:spLocks noGrp="1"/>
          </p:cNvSpPr>
          <p:nvPr>
            <p:ph idx="1"/>
          </p:nvPr>
        </p:nvSpPr>
        <p:spPr>
          <a:xfrm>
            <a:off x="207393" y="1595723"/>
            <a:ext cx="8676257" cy="3952300"/>
          </a:xfrm>
        </p:spPr>
        <p:txBody>
          <a:bodyPr/>
          <a:lstStyle/>
          <a:p>
            <a:pPr marL="0" lvl="0" indent="0" eaLnBrk="0" fontAlgn="base" hangingPunct="0">
              <a:lnSpc>
                <a:spcPct val="100000"/>
              </a:lnSpc>
              <a:spcBef>
                <a:spcPct val="0"/>
              </a:spcBef>
              <a:spcAft>
                <a:spcPct val="0"/>
              </a:spcAft>
              <a:buFontTx/>
              <a:buChar char="•"/>
            </a:pPr>
            <a:r>
              <a:rPr lang="en-US" altLang="en-US" sz="1600" b="1" dirty="0"/>
              <a:t>High Communication Overhead</a:t>
            </a:r>
            <a:endParaRPr lang="en-US" altLang="en-US" sz="1600" dirty="0"/>
          </a:p>
          <a:p>
            <a:pPr marL="457200" lvl="1" indent="0" eaLnBrk="0" fontAlgn="base" hangingPunct="0">
              <a:lnSpc>
                <a:spcPct val="100000"/>
              </a:lnSpc>
              <a:spcBef>
                <a:spcPct val="0"/>
              </a:spcBef>
              <a:spcAft>
                <a:spcPct val="0"/>
              </a:spcAft>
              <a:buFontTx/>
              <a:buChar char="•"/>
            </a:pPr>
            <a:r>
              <a:rPr lang="en-US" altLang="en-US" sz="1600" dirty="0"/>
              <a:t>Existing model parallelism requires </a:t>
            </a:r>
            <a:r>
              <a:rPr lang="en-US" altLang="en-US" sz="1600" b="1" dirty="0"/>
              <a:t>dense data exchange</a:t>
            </a:r>
            <a:r>
              <a:rPr lang="en-US" altLang="en-US" sz="1600" dirty="0"/>
              <a:t> between nodes during inference, which creates a </a:t>
            </a:r>
            <a:r>
              <a:rPr lang="en-US" altLang="en-US" sz="1600" b="1" dirty="0"/>
              <a:t>latency bottleneck</a:t>
            </a:r>
            <a:r>
              <a:rPr lang="en-US" altLang="en-US" sz="1600" dirty="0"/>
              <a:t>, especially in </a:t>
            </a:r>
            <a:r>
              <a:rPr lang="en-US" altLang="en-US" sz="1600" b="1" dirty="0"/>
              <a:t>low-bandwidth environments</a:t>
            </a:r>
            <a:r>
              <a:rPr lang="en-US" altLang="en-US" sz="1600" dirty="0"/>
              <a:t>.</a:t>
            </a:r>
          </a:p>
          <a:p>
            <a:pPr marL="0" lvl="0" indent="0" eaLnBrk="0" fontAlgn="base" hangingPunct="0">
              <a:lnSpc>
                <a:spcPct val="100000"/>
              </a:lnSpc>
              <a:spcBef>
                <a:spcPct val="0"/>
              </a:spcBef>
              <a:spcAft>
                <a:spcPct val="0"/>
              </a:spcAft>
              <a:buFontTx/>
              <a:buChar char="•"/>
            </a:pPr>
            <a:r>
              <a:rPr lang="en-US" altLang="en-US" sz="1600" b="1" dirty="0"/>
              <a:t>No Fine-Grained Feature Selection</a:t>
            </a:r>
            <a:endParaRPr lang="en-US" altLang="en-US" sz="1600" dirty="0"/>
          </a:p>
          <a:p>
            <a:pPr marL="457200" lvl="1" indent="0" eaLnBrk="0" fontAlgn="base" hangingPunct="0">
              <a:lnSpc>
                <a:spcPct val="100000"/>
              </a:lnSpc>
              <a:spcBef>
                <a:spcPct val="0"/>
              </a:spcBef>
              <a:spcAft>
                <a:spcPct val="0"/>
              </a:spcAft>
              <a:buFontTx/>
              <a:buChar char="•"/>
            </a:pPr>
            <a:r>
              <a:rPr lang="en-US" altLang="en-US" sz="1600" dirty="0"/>
              <a:t>Prior works do not optimize </a:t>
            </a:r>
            <a:r>
              <a:rPr lang="en-US" altLang="en-US" sz="1600" b="1" dirty="0"/>
              <a:t>which features to transmit</a:t>
            </a:r>
            <a:r>
              <a:rPr lang="en-US" altLang="en-US" sz="1600" dirty="0"/>
              <a:t> across devices — </a:t>
            </a:r>
            <a:r>
              <a:rPr lang="en-US" altLang="en-US" sz="1600" b="1" dirty="0"/>
              <a:t>all features</a:t>
            </a:r>
            <a:r>
              <a:rPr lang="en-US" altLang="en-US" sz="1600" dirty="0"/>
              <a:t> are typically shared, leading to inefficiency.</a:t>
            </a:r>
          </a:p>
          <a:p>
            <a:pPr marL="0" lvl="0" indent="0" eaLnBrk="0" fontAlgn="base" hangingPunct="0">
              <a:lnSpc>
                <a:spcPct val="100000"/>
              </a:lnSpc>
              <a:spcBef>
                <a:spcPct val="0"/>
              </a:spcBef>
              <a:spcAft>
                <a:spcPct val="0"/>
              </a:spcAft>
              <a:buFontTx/>
              <a:buChar char="•"/>
            </a:pPr>
            <a:r>
              <a:rPr lang="en-US" altLang="en-US" sz="1600" b="1" dirty="0"/>
              <a:t>Architecture-Aware Communication Not Explored</a:t>
            </a:r>
            <a:endParaRPr lang="en-US" altLang="en-US" sz="1600" dirty="0"/>
          </a:p>
          <a:p>
            <a:pPr marL="457200" lvl="1" indent="0" eaLnBrk="0" fontAlgn="base" hangingPunct="0">
              <a:lnSpc>
                <a:spcPct val="100000"/>
              </a:lnSpc>
              <a:spcBef>
                <a:spcPct val="0"/>
              </a:spcBef>
              <a:spcAft>
                <a:spcPct val="0"/>
              </a:spcAft>
              <a:buFontTx/>
              <a:buChar char="•"/>
            </a:pPr>
            <a:r>
              <a:rPr lang="en-US" altLang="en-US" sz="1600" dirty="0"/>
              <a:t>Most prior approaches either focus on </a:t>
            </a:r>
            <a:r>
              <a:rPr lang="en-US" altLang="en-US" sz="1600" b="1" dirty="0"/>
              <a:t>system scheduling</a:t>
            </a:r>
            <a:r>
              <a:rPr lang="en-US" altLang="en-US" sz="1600" dirty="0"/>
              <a:t> or </a:t>
            </a:r>
            <a:r>
              <a:rPr lang="en-US" altLang="en-US" sz="1600" b="1" dirty="0"/>
              <a:t>static partitioning</a:t>
            </a:r>
            <a:r>
              <a:rPr lang="en-US" altLang="en-US" sz="1600" dirty="0"/>
              <a:t>, but do not </a:t>
            </a:r>
            <a:r>
              <a:rPr lang="en-US" altLang="en-US" sz="1600" b="1" dirty="0"/>
              <a:t>jointly design the model and communication strategy</a:t>
            </a:r>
            <a:r>
              <a:rPr lang="en-US" altLang="en-US" sz="1600" dirty="0"/>
              <a:t> for optimal performance.</a:t>
            </a:r>
          </a:p>
          <a:p>
            <a:pPr marL="0" lvl="0" indent="0" eaLnBrk="0" fontAlgn="base" hangingPunct="0">
              <a:lnSpc>
                <a:spcPct val="100000"/>
              </a:lnSpc>
              <a:spcBef>
                <a:spcPct val="0"/>
              </a:spcBef>
              <a:spcAft>
                <a:spcPct val="0"/>
              </a:spcAft>
              <a:buFontTx/>
              <a:buChar char="•"/>
            </a:pPr>
            <a:r>
              <a:rPr lang="en-US" altLang="en-US" sz="1600" b="1" dirty="0"/>
              <a:t>Limited Support for Diverse Applications</a:t>
            </a:r>
            <a:endParaRPr lang="en-US" altLang="en-US" sz="1600" dirty="0"/>
          </a:p>
          <a:p>
            <a:pPr marL="457200" lvl="1" indent="0" eaLnBrk="0" fontAlgn="base" hangingPunct="0">
              <a:lnSpc>
                <a:spcPct val="100000"/>
              </a:lnSpc>
              <a:spcBef>
                <a:spcPct val="0"/>
              </a:spcBef>
              <a:spcAft>
                <a:spcPct val="0"/>
              </a:spcAft>
              <a:buFontTx/>
              <a:buChar char="•"/>
            </a:pPr>
            <a:r>
              <a:rPr lang="en-US" altLang="en-US" sz="1600" dirty="0"/>
              <a:t>Techniques are often evaluated on one task (e.g., classification), whereas there's a lack of a </a:t>
            </a:r>
            <a:r>
              <a:rPr lang="en-US" altLang="en-US" sz="1600" b="1" dirty="0"/>
              <a:t>general framework</a:t>
            </a:r>
            <a:r>
              <a:rPr lang="en-US" altLang="en-US" sz="1600" dirty="0"/>
              <a:t> that supports </a:t>
            </a:r>
            <a:r>
              <a:rPr lang="en-US" altLang="en-US" sz="1600" b="1" dirty="0"/>
              <a:t>classification, detection, segmentation, and super-resolution</a:t>
            </a:r>
            <a:r>
              <a:rPr lang="en-US" altLang="en-US" sz="1600" dirty="0"/>
              <a:t> efficiently.</a:t>
            </a:r>
            <a:endParaRPr lang="en-US" sz="1600" dirty="0"/>
          </a:p>
          <a:p>
            <a:pPr>
              <a:lnSpc>
                <a:spcPct val="150000"/>
              </a:lnSpc>
            </a:pPr>
            <a:endParaRPr lang="en-US" sz="1400" dirty="0"/>
          </a:p>
        </p:txBody>
      </p:sp>
      <p:sp>
        <p:nvSpPr>
          <p:cNvPr id="4" name="Text Placeholder 3">
            <a:extLst>
              <a:ext uri="{FF2B5EF4-FFF2-40B4-BE49-F238E27FC236}">
                <a16:creationId xmlns:a16="http://schemas.microsoft.com/office/drawing/2014/main" id="{25914F7D-86D3-EED3-71C7-A0CF11FC7410}"/>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5" name="TextBox 4">
            <a:extLst>
              <a:ext uri="{FF2B5EF4-FFF2-40B4-BE49-F238E27FC236}">
                <a16:creationId xmlns:a16="http://schemas.microsoft.com/office/drawing/2014/main" id="{F55F2F4C-1258-9CC3-A330-ABB5C9D2F96C}"/>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13</a:t>
            </a:r>
          </a:p>
        </p:txBody>
      </p:sp>
    </p:spTree>
    <p:extLst>
      <p:ext uri="{BB962C8B-B14F-4D97-AF65-F5344CB8AC3E}">
        <p14:creationId xmlns:p14="http://schemas.microsoft.com/office/powerpoint/2010/main" val="1055709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45EB8-2E18-65B2-0638-3C194220E2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4982A9-9F36-9750-14E0-9A74C3CB09E6}"/>
              </a:ext>
            </a:extLst>
          </p:cNvPr>
          <p:cNvSpPr>
            <a:spLocks noGrp="1"/>
          </p:cNvSpPr>
          <p:nvPr>
            <p:ph type="title"/>
          </p:nvPr>
        </p:nvSpPr>
        <p:spPr>
          <a:xfrm>
            <a:off x="235131" y="807029"/>
            <a:ext cx="8676257" cy="620556"/>
          </a:xfrm>
        </p:spPr>
        <p:txBody>
          <a:bodyPr>
            <a:normAutofit fontScale="90000"/>
          </a:bodyPr>
          <a:lstStyle/>
          <a:p>
            <a:pPr algn="ctr"/>
            <a:r>
              <a:rPr lang="en-US" dirty="0"/>
              <a:t>Outline</a:t>
            </a:r>
          </a:p>
        </p:txBody>
      </p:sp>
      <p:sp>
        <p:nvSpPr>
          <p:cNvPr id="3" name="Content Placeholder 2">
            <a:extLst>
              <a:ext uri="{FF2B5EF4-FFF2-40B4-BE49-F238E27FC236}">
                <a16:creationId xmlns:a16="http://schemas.microsoft.com/office/drawing/2014/main" id="{2073C8F6-5C70-270E-5A63-5A3B34C817F4}"/>
              </a:ext>
            </a:extLst>
          </p:cNvPr>
          <p:cNvSpPr>
            <a:spLocks noGrp="1"/>
          </p:cNvSpPr>
          <p:nvPr>
            <p:ph idx="1"/>
          </p:nvPr>
        </p:nvSpPr>
        <p:spPr>
          <a:xfrm>
            <a:off x="260350" y="1646971"/>
            <a:ext cx="8676257" cy="3952300"/>
          </a:xfrm>
        </p:spPr>
        <p:txBody>
          <a:bodyPr>
            <a:normAutofit/>
          </a:bodyPr>
          <a:lstStyle/>
          <a:p>
            <a:r>
              <a:rPr lang="en-US" sz="1800" dirty="0">
                <a:solidFill>
                  <a:schemeClr val="bg1">
                    <a:lumMod val="65000"/>
                  </a:schemeClr>
                </a:solidFill>
              </a:rPr>
              <a:t>Introduction</a:t>
            </a:r>
          </a:p>
          <a:p>
            <a:r>
              <a:rPr lang="en-US" sz="1800" dirty="0">
                <a:solidFill>
                  <a:schemeClr val="bg1">
                    <a:lumMod val="65000"/>
                  </a:schemeClr>
                </a:solidFill>
              </a:rPr>
              <a:t>Research Problem</a:t>
            </a:r>
          </a:p>
          <a:p>
            <a:pPr fontAlgn="base"/>
            <a:r>
              <a:rPr lang="en-US" sz="1800" dirty="0">
                <a:solidFill>
                  <a:schemeClr val="bg1">
                    <a:lumMod val="65000"/>
                  </a:schemeClr>
                </a:solidFill>
              </a:rPr>
              <a:t>Related work​</a:t>
            </a:r>
          </a:p>
          <a:p>
            <a:pPr fontAlgn="base"/>
            <a:r>
              <a:rPr lang="en-US" sz="1800" dirty="0"/>
              <a:t>Methodology​</a:t>
            </a:r>
          </a:p>
          <a:p>
            <a:pPr fontAlgn="base"/>
            <a:r>
              <a:rPr lang="en-US" sz="1800" dirty="0">
                <a:solidFill>
                  <a:schemeClr val="bg1">
                    <a:lumMod val="65000"/>
                  </a:schemeClr>
                </a:solidFill>
              </a:rPr>
              <a:t>Experimental Results</a:t>
            </a:r>
            <a:endParaRPr lang="en-US" sz="1800" dirty="0"/>
          </a:p>
          <a:p>
            <a:pPr fontAlgn="base"/>
            <a:r>
              <a:rPr lang="en-US" sz="1800" dirty="0">
                <a:solidFill>
                  <a:schemeClr val="bg1">
                    <a:lumMod val="65000"/>
                  </a:schemeClr>
                </a:solidFill>
              </a:rPr>
              <a:t>Contributions​</a:t>
            </a:r>
          </a:p>
          <a:p>
            <a:pPr fontAlgn="base"/>
            <a:r>
              <a:rPr lang="en-US" sz="1800" dirty="0">
                <a:solidFill>
                  <a:schemeClr val="bg1">
                    <a:lumMod val="65000"/>
                  </a:schemeClr>
                </a:solidFill>
              </a:rPr>
              <a:t>Conclusion​ and Limitation</a:t>
            </a:r>
          </a:p>
          <a:p>
            <a:pPr marL="0" indent="0">
              <a:buNone/>
            </a:pPr>
            <a:endParaRPr lang="en-US" sz="1800" dirty="0"/>
          </a:p>
        </p:txBody>
      </p:sp>
      <p:sp>
        <p:nvSpPr>
          <p:cNvPr id="4" name="Text Placeholder 3">
            <a:extLst>
              <a:ext uri="{FF2B5EF4-FFF2-40B4-BE49-F238E27FC236}">
                <a16:creationId xmlns:a16="http://schemas.microsoft.com/office/drawing/2014/main" id="{A1CDB32C-6F1B-1AD2-D12C-315466392424}"/>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96FEAC80-4AA1-4967-E552-AF83D8521072}"/>
              </a:ext>
            </a:extLst>
          </p:cNvPr>
          <p:cNvSpPr txBox="1"/>
          <p:nvPr/>
        </p:nvSpPr>
        <p:spPr>
          <a:xfrm>
            <a:off x="8378890" y="6490007"/>
            <a:ext cx="429207" cy="323165"/>
          </a:xfrm>
          <a:prstGeom prst="rect">
            <a:avLst/>
          </a:prstGeom>
          <a:noFill/>
        </p:spPr>
        <p:txBody>
          <a:bodyPr wrap="square" rtlCol="0">
            <a:spAutoFit/>
          </a:bodyPr>
          <a:lstStyle/>
          <a:p>
            <a:r>
              <a:rPr lang="en-US" sz="1500" dirty="0">
                <a:solidFill>
                  <a:schemeClr val="bg1"/>
                </a:solidFill>
              </a:rPr>
              <a:t>2</a:t>
            </a:r>
          </a:p>
        </p:txBody>
      </p:sp>
    </p:spTree>
    <p:extLst>
      <p:ext uri="{BB962C8B-B14F-4D97-AF65-F5344CB8AC3E}">
        <p14:creationId xmlns:p14="http://schemas.microsoft.com/office/powerpoint/2010/main" val="3163362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F463A-ED4E-14F8-B576-1CC9A7AAEEC7}"/>
              </a:ext>
            </a:extLst>
          </p:cNvPr>
          <p:cNvSpPr>
            <a:spLocks noGrp="1"/>
          </p:cNvSpPr>
          <p:nvPr>
            <p:ph type="title"/>
          </p:nvPr>
        </p:nvSpPr>
        <p:spPr>
          <a:xfrm>
            <a:off x="235131" y="807029"/>
            <a:ext cx="8676257" cy="564572"/>
          </a:xfrm>
        </p:spPr>
        <p:txBody>
          <a:bodyPr/>
          <a:lstStyle/>
          <a:p>
            <a:pPr algn="ctr"/>
            <a:r>
              <a:rPr lang="en-US" sz="2500" b="1" dirty="0"/>
              <a:t>Methodology: Disco Framework</a:t>
            </a:r>
          </a:p>
        </p:txBody>
      </p:sp>
      <p:sp>
        <p:nvSpPr>
          <p:cNvPr id="4" name="Text Placeholder 3">
            <a:extLst>
              <a:ext uri="{FF2B5EF4-FFF2-40B4-BE49-F238E27FC236}">
                <a16:creationId xmlns:a16="http://schemas.microsoft.com/office/drawing/2014/main" id="{A98D0A9F-BEDA-1D72-B68E-06B68A134961}"/>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6" name="Rectangle 2">
            <a:extLst>
              <a:ext uri="{FF2B5EF4-FFF2-40B4-BE49-F238E27FC236}">
                <a16:creationId xmlns:a16="http://schemas.microsoft.com/office/drawing/2014/main" id="{39F965A3-31E0-2171-A6C3-036AE81E22EA}"/>
              </a:ext>
            </a:extLst>
          </p:cNvPr>
          <p:cNvSpPr>
            <a:spLocks noGrp="1" noChangeArrowheads="1"/>
          </p:cNvSpPr>
          <p:nvPr>
            <p:ph idx="1"/>
          </p:nvPr>
        </p:nvSpPr>
        <p:spPr bwMode="auto">
          <a:xfrm>
            <a:off x="260350" y="1732148"/>
            <a:ext cx="8273564" cy="1154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rPr>
              <a:t>Goal</a:t>
            </a:r>
            <a:r>
              <a:rPr kumimoji="0" lang="en-US" altLang="en-US" sz="1600" i="0" u="none" strike="noStrike" cap="none" normalizeH="0" baseline="0" dirty="0">
                <a:ln>
                  <a:noFill/>
                </a:ln>
                <a:solidFill>
                  <a:schemeClr val="tx1"/>
                </a:solidFill>
                <a:effectLst/>
              </a:rPr>
              <a:t>:</a:t>
            </a:r>
          </a:p>
          <a:p>
            <a:pPr marL="457200" lvl="1" indent="0" eaLnBrk="0" fontAlgn="base" hangingPunct="0">
              <a:lnSpc>
                <a:spcPct val="150000"/>
              </a:lnSpc>
              <a:spcBef>
                <a:spcPct val="0"/>
              </a:spcBef>
              <a:spcAft>
                <a:spcPct val="0"/>
              </a:spcAft>
              <a:buFontTx/>
              <a:buChar char="•"/>
            </a:pPr>
            <a:r>
              <a:rPr lang="en-US" sz="1600" dirty="0"/>
              <a:t>Enable </a:t>
            </a:r>
            <a:r>
              <a:rPr lang="en-US" sz="1600" b="1" dirty="0"/>
              <a:t>distributed inference</a:t>
            </a:r>
            <a:r>
              <a:rPr lang="en-US" sz="1600" dirty="0"/>
              <a:t> with </a:t>
            </a:r>
            <a:r>
              <a:rPr lang="en-US" sz="1600" b="1" dirty="0"/>
              <a:t>sparse communication</a:t>
            </a:r>
            <a:r>
              <a:rPr lang="en-US" sz="1600" dirty="0"/>
              <a:t> between nodes — maintaining </a:t>
            </a:r>
            <a:r>
              <a:rPr lang="en-US" sz="1600" b="1" dirty="0"/>
              <a:t>accuracy</a:t>
            </a:r>
            <a:r>
              <a:rPr lang="en-US" sz="1600" dirty="0"/>
              <a:t> while reducing </a:t>
            </a:r>
            <a:r>
              <a:rPr lang="en-US" sz="1600" b="1" dirty="0"/>
              <a:t>latency and memory usage</a:t>
            </a:r>
            <a:r>
              <a:rPr lang="en-US" sz="1600" dirty="0"/>
              <a:t>.</a:t>
            </a:r>
            <a:endParaRPr kumimoji="0" lang="en-US" altLang="en-US" sz="1600" i="0" u="none" strike="noStrike" cap="none" normalizeH="0" baseline="0" dirty="0">
              <a:ln>
                <a:noFill/>
              </a:ln>
              <a:solidFill>
                <a:schemeClr val="tx1"/>
              </a:solidFill>
              <a:effectLst/>
            </a:endParaRPr>
          </a:p>
        </p:txBody>
      </p:sp>
      <p:sp>
        <p:nvSpPr>
          <p:cNvPr id="33" name="TextBox 32">
            <a:extLst>
              <a:ext uri="{FF2B5EF4-FFF2-40B4-BE49-F238E27FC236}">
                <a16:creationId xmlns:a16="http://schemas.microsoft.com/office/drawing/2014/main" id="{EE0310AF-2989-8B49-3D2C-6682F8A170D7}"/>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15</a:t>
            </a:r>
          </a:p>
        </p:txBody>
      </p:sp>
      <p:sp>
        <p:nvSpPr>
          <p:cNvPr id="7" name="Rectangle 6">
            <a:extLst>
              <a:ext uri="{FF2B5EF4-FFF2-40B4-BE49-F238E27FC236}">
                <a16:creationId xmlns:a16="http://schemas.microsoft.com/office/drawing/2014/main" id="{AB502E72-90F2-4D08-8A94-57EA5858D710}"/>
              </a:ext>
            </a:extLst>
          </p:cNvPr>
          <p:cNvSpPr/>
          <p:nvPr/>
        </p:nvSpPr>
        <p:spPr>
          <a:xfrm>
            <a:off x="260350" y="3194995"/>
            <a:ext cx="2361785" cy="84191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ln w="0"/>
                <a:solidFill>
                  <a:schemeClr val="tx1"/>
                </a:solidFill>
              </a:rPr>
              <a:t>Within-Layer Model Parallelism</a:t>
            </a:r>
          </a:p>
        </p:txBody>
      </p:sp>
      <p:sp>
        <p:nvSpPr>
          <p:cNvPr id="16" name="Rectangle 15">
            <a:extLst>
              <a:ext uri="{FF2B5EF4-FFF2-40B4-BE49-F238E27FC236}">
                <a16:creationId xmlns:a16="http://schemas.microsoft.com/office/drawing/2014/main" id="{1B6C2452-EA5B-4693-8842-E827FFF8A1D5}"/>
              </a:ext>
            </a:extLst>
          </p:cNvPr>
          <p:cNvSpPr/>
          <p:nvPr/>
        </p:nvSpPr>
        <p:spPr>
          <a:xfrm>
            <a:off x="3298915" y="3192119"/>
            <a:ext cx="2470618" cy="84191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ln w="0"/>
                <a:solidFill>
                  <a:schemeClr val="tx1"/>
                </a:solidFill>
              </a:rPr>
              <a:t>Sparse Communication Design</a:t>
            </a:r>
          </a:p>
        </p:txBody>
      </p:sp>
      <p:sp>
        <p:nvSpPr>
          <p:cNvPr id="17" name="Rectangle 16">
            <a:extLst>
              <a:ext uri="{FF2B5EF4-FFF2-40B4-BE49-F238E27FC236}">
                <a16:creationId xmlns:a16="http://schemas.microsoft.com/office/drawing/2014/main" id="{B8AED07B-7B69-4381-9F84-AED070B54AE8}"/>
              </a:ext>
            </a:extLst>
          </p:cNvPr>
          <p:cNvSpPr/>
          <p:nvPr/>
        </p:nvSpPr>
        <p:spPr>
          <a:xfrm>
            <a:off x="6446314" y="3172510"/>
            <a:ext cx="2361784" cy="84191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ln w="0"/>
                <a:solidFill>
                  <a:schemeClr val="tx1"/>
                </a:solidFill>
              </a:rPr>
              <a:t>Feature Selection via Structured Weight Pruning</a:t>
            </a:r>
          </a:p>
        </p:txBody>
      </p:sp>
      <p:sp>
        <p:nvSpPr>
          <p:cNvPr id="18" name="Rectangle 17">
            <a:extLst>
              <a:ext uri="{FF2B5EF4-FFF2-40B4-BE49-F238E27FC236}">
                <a16:creationId xmlns:a16="http://schemas.microsoft.com/office/drawing/2014/main" id="{D5448951-7180-4509-8E02-F2153C7EB65C}"/>
              </a:ext>
            </a:extLst>
          </p:cNvPr>
          <p:cNvSpPr/>
          <p:nvPr/>
        </p:nvSpPr>
        <p:spPr>
          <a:xfrm>
            <a:off x="6413031" y="4621336"/>
            <a:ext cx="2470619" cy="84191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ln w="0"/>
                <a:solidFill>
                  <a:schemeClr val="tx1"/>
                </a:solidFill>
              </a:rPr>
              <a:t>Training Process</a:t>
            </a:r>
          </a:p>
        </p:txBody>
      </p:sp>
      <p:sp>
        <p:nvSpPr>
          <p:cNvPr id="19" name="Rectangle 18">
            <a:extLst>
              <a:ext uri="{FF2B5EF4-FFF2-40B4-BE49-F238E27FC236}">
                <a16:creationId xmlns:a16="http://schemas.microsoft.com/office/drawing/2014/main" id="{61AB6031-5E1F-4B32-AB05-B3D858D2C84E}"/>
              </a:ext>
            </a:extLst>
          </p:cNvPr>
          <p:cNvSpPr/>
          <p:nvPr/>
        </p:nvSpPr>
        <p:spPr>
          <a:xfrm>
            <a:off x="3056837" y="4630522"/>
            <a:ext cx="2680589" cy="84191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ln w="0"/>
                <a:solidFill>
                  <a:schemeClr val="tx1"/>
                </a:solidFill>
              </a:rPr>
              <a:t>Final Result</a:t>
            </a:r>
          </a:p>
        </p:txBody>
      </p:sp>
      <p:cxnSp>
        <p:nvCxnSpPr>
          <p:cNvPr id="12" name="Straight Arrow Connector 11">
            <a:extLst>
              <a:ext uri="{FF2B5EF4-FFF2-40B4-BE49-F238E27FC236}">
                <a16:creationId xmlns:a16="http://schemas.microsoft.com/office/drawing/2014/main" id="{CAE7DE5D-3FD4-4A54-9924-1CF3B942CBA2}"/>
              </a:ext>
            </a:extLst>
          </p:cNvPr>
          <p:cNvCxnSpPr>
            <a:cxnSpLocks/>
          </p:cNvCxnSpPr>
          <p:nvPr/>
        </p:nvCxnSpPr>
        <p:spPr>
          <a:xfrm flipV="1">
            <a:off x="2622135" y="3582219"/>
            <a:ext cx="676780" cy="287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FD5D5616-29E6-4628-BF1B-AF5E5863CCCC}"/>
              </a:ext>
            </a:extLst>
          </p:cNvPr>
          <p:cNvCxnSpPr>
            <a:cxnSpLocks/>
          </p:cNvCxnSpPr>
          <p:nvPr/>
        </p:nvCxnSpPr>
        <p:spPr>
          <a:xfrm flipV="1">
            <a:off x="5759785" y="3618672"/>
            <a:ext cx="676780" cy="287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BC24515C-FBD3-42B0-AE41-6C5EF361D2A0}"/>
              </a:ext>
            </a:extLst>
          </p:cNvPr>
          <p:cNvCxnSpPr>
            <a:cxnSpLocks/>
            <a:endCxn id="18" idx="0"/>
          </p:cNvCxnSpPr>
          <p:nvPr/>
        </p:nvCxnSpPr>
        <p:spPr>
          <a:xfrm>
            <a:off x="7648341" y="4036912"/>
            <a:ext cx="0" cy="584424"/>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5AD11127-8C5F-4F00-BF6E-1F472364E67F}"/>
              </a:ext>
            </a:extLst>
          </p:cNvPr>
          <p:cNvCxnSpPr>
            <a:cxnSpLocks/>
            <a:endCxn id="19" idx="3"/>
          </p:cNvCxnSpPr>
          <p:nvPr/>
        </p:nvCxnSpPr>
        <p:spPr>
          <a:xfrm flipH="1">
            <a:off x="5737426" y="5042294"/>
            <a:ext cx="666542" cy="9187"/>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49779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P spid="7" grpId="0" animBg="1"/>
      <p:bldP spid="16" grpId="0" animBg="1"/>
      <p:bldP spid="17" grpId="0" animBg="1"/>
      <p:bldP spid="18" grpId="0" animBg="1"/>
      <p:bldP spid="1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F463A-ED4E-14F8-B576-1CC9A7AAEEC7}"/>
              </a:ext>
            </a:extLst>
          </p:cNvPr>
          <p:cNvSpPr>
            <a:spLocks noGrp="1"/>
          </p:cNvSpPr>
          <p:nvPr>
            <p:ph type="title"/>
          </p:nvPr>
        </p:nvSpPr>
        <p:spPr>
          <a:xfrm>
            <a:off x="235131" y="807029"/>
            <a:ext cx="8676257" cy="564572"/>
          </a:xfrm>
        </p:spPr>
        <p:txBody>
          <a:bodyPr/>
          <a:lstStyle/>
          <a:p>
            <a:pPr algn="ctr"/>
            <a:r>
              <a:rPr lang="en-US" sz="2500" b="1" dirty="0"/>
              <a:t>Methodology: Problem Statement</a:t>
            </a:r>
          </a:p>
        </p:txBody>
      </p:sp>
      <p:sp>
        <p:nvSpPr>
          <p:cNvPr id="4" name="Text Placeholder 3">
            <a:extLst>
              <a:ext uri="{FF2B5EF4-FFF2-40B4-BE49-F238E27FC236}">
                <a16:creationId xmlns:a16="http://schemas.microsoft.com/office/drawing/2014/main" id="{A98D0A9F-BEDA-1D72-B68E-06B68A134961}"/>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6" name="Rectangle 2">
            <a:extLst>
              <a:ext uri="{FF2B5EF4-FFF2-40B4-BE49-F238E27FC236}">
                <a16:creationId xmlns:a16="http://schemas.microsoft.com/office/drawing/2014/main" id="{39F965A3-31E0-2171-A6C3-036AE81E22EA}"/>
              </a:ext>
            </a:extLst>
          </p:cNvPr>
          <p:cNvSpPr>
            <a:spLocks noGrp="1" noChangeArrowheads="1"/>
          </p:cNvSpPr>
          <p:nvPr>
            <p:ph idx="1"/>
          </p:nvPr>
        </p:nvSpPr>
        <p:spPr bwMode="auto">
          <a:xfrm>
            <a:off x="260350" y="1604581"/>
            <a:ext cx="8273564" cy="785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eaLnBrk="0" fontAlgn="base" hangingPunct="0">
              <a:lnSpc>
                <a:spcPct val="150000"/>
              </a:lnSpc>
              <a:spcBef>
                <a:spcPct val="0"/>
              </a:spcBef>
              <a:spcAft>
                <a:spcPct val="0"/>
              </a:spcAft>
              <a:buFontTx/>
              <a:buChar char="•"/>
            </a:pPr>
            <a:r>
              <a:rPr lang="en-US" sz="1600" dirty="0"/>
              <a:t>The input features are feature maps for convolutional neural networks (CNNs) and are neuron vectors/matrices for multi-layer perceptions (MLPs) and Transformers [16].</a:t>
            </a:r>
            <a:endParaRPr kumimoji="0" lang="en-US" altLang="en-US" sz="1600" i="0" u="none" strike="noStrike" cap="none" normalizeH="0" baseline="0" dirty="0">
              <a:ln>
                <a:noFill/>
              </a:ln>
              <a:solidFill>
                <a:schemeClr val="tx1"/>
              </a:solidFill>
              <a:effectLst/>
            </a:endParaRPr>
          </a:p>
        </p:txBody>
      </p:sp>
      <p:sp>
        <p:nvSpPr>
          <p:cNvPr id="33" name="TextBox 32">
            <a:extLst>
              <a:ext uri="{FF2B5EF4-FFF2-40B4-BE49-F238E27FC236}">
                <a16:creationId xmlns:a16="http://schemas.microsoft.com/office/drawing/2014/main" id="{EE0310AF-2989-8B49-3D2C-6682F8A170D7}"/>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15</a:t>
            </a:r>
          </a:p>
        </p:txBody>
      </p:sp>
      <p:pic>
        <p:nvPicPr>
          <p:cNvPr id="3" name="Picture 2">
            <a:extLst>
              <a:ext uri="{FF2B5EF4-FFF2-40B4-BE49-F238E27FC236}">
                <a16:creationId xmlns:a16="http://schemas.microsoft.com/office/drawing/2014/main" id="{6D68FC01-5C36-4CE2-904A-D77F95362F6D}"/>
              </a:ext>
            </a:extLst>
          </p:cNvPr>
          <p:cNvPicPr>
            <a:picLocks noChangeAspect="1"/>
          </p:cNvPicPr>
          <p:nvPr/>
        </p:nvPicPr>
        <p:blipFill>
          <a:blip r:embed="rId2"/>
          <a:stretch>
            <a:fillRect/>
          </a:stretch>
        </p:blipFill>
        <p:spPr>
          <a:xfrm>
            <a:off x="696994" y="2585891"/>
            <a:ext cx="7859222" cy="3210373"/>
          </a:xfrm>
          <a:prstGeom prst="rect">
            <a:avLst/>
          </a:prstGeom>
        </p:spPr>
      </p:pic>
      <p:sp>
        <p:nvSpPr>
          <p:cNvPr id="5" name="TextBox 4">
            <a:extLst>
              <a:ext uri="{FF2B5EF4-FFF2-40B4-BE49-F238E27FC236}">
                <a16:creationId xmlns:a16="http://schemas.microsoft.com/office/drawing/2014/main" id="{47E32093-C58F-4283-A7EB-5EE02AC2FAF1}"/>
              </a:ext>
            </a:extLst>
          </p:cNvPr>
          <p:cNvSpPr txBox="1"/>
          <p:nvPr/>
        </p:nvSpPr>
        <p:spPr>
          <a:xfrm>
            <a:off x="1776275" y="5881694"/>
            <a:ext cx="6757639" cy="338554"/>
          </a:xfrm>
          <a:prstGeom prst="rect">
            <a:avLst/>
          </a:prstGeom>
          <a:noFill/>
        </p:spPr>
        <p:txBody>
          <a:bodyPr wrap="square" rtlCol="0">
            <a:spAutoFit/>
          </a:bodyPr>
          <a:lstStyle/>
          <a:p>
            <a:r>
              <a:rPr lang="en-US" sz="1600" b="1" dirty="0"/>
              <a:t>Figure 2: : Equivalence of feature selection and weight selection</a:t>
            </a:r>
          </a:p>
        </p:txBody>
      </p:sp>
    </p:spTree>
    <p:extLst>
      <p:ext uri="{BB962C8B-B14F-4D97-AF65-F5344CB8AC3E}">
        <p14:creationId xmlns:p14="http://schemas.microsoft.com/office/powerpoint/2010/main" val="1376463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F463A-ED4E-14F8-B576-1CC9A7AAEEC7}"/>
              </a:ext>
            </a:extLst>
          </p:cNvPr>
          <p:cNvSpPr>
            <a:spLocks noGrp="1"/>
          </p:cNvSpPr>
          <p:nvPr>
            <p:ph type="title"/>
          </p:nvPr>
        </p:nvSpPr>
        <p:spPr>
          <a:xfrm>
            <a:off x="235131" y="807029"/>
            <a:ext cx="8676257" cy="564572"/>
          </a:xfrm>
        </p:spPr>
        <p:txBody>
          <a:bodyPr/>
          <a:lstStyle/>
          <a:p>
            <a:pPr algn="ctr"/>
            <a:r>
              <a:rPr lang="en-US" sz="2500" b="1" dirty="0"/>
              <a:t>Methodology: Selection of the subset of input features to communicate</a:t>
            </a:r>
          </a:p>
        </p:txBody>
      </p:sp>
      <p:sp>
        <p:nvSpPr>
          <p:cNvPr id="4" name="Text Placeholder 3">
            <a:extLst>
              <a:ext uri="{FF2B5EF4-FFF2-40B4-BE49-F238E27FC236}">
                <a16:creationId xmlns:a16="http://schemas.microsoft.com/office/drawing/2014/main" id="{A98D0A9F-BEDA-1D72-B68E-06B68A134961}"/>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33" name="TextBox 32">
            <a:extLst>
              <a:ext uri="{FF2B5EF4-FFF2-40B4-BE49-F238E27FC236}">
                <a16:creationId xmlns:a16="http://schemas.microsoft.com/office/drawing/2014/main" id="{EE0310AF-2989-8B49-3D2C-6682F8A170D7}"/>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15</a:t>
            </a:r>
          </a:p>
        </p:txBody>
      </p:sp>
      <p:sp>
        <p:nvSpPr>
          <p:cNvPr id="10" name="Rectangle 2">
            <a:extLst>
              <a:ext uri="{FF2B5EF4-FFF2-40B4-BE49-F238E27FC236}">
                <a16:creationId xmlns:a16="http://schemas.microsoft.com/office/drawing/2014/main" id="{1CF17DEC-F59C-4041-BC87-BE1E51D9EF90}"/>
              </a:ext>
            </a:extLst>
          </p:cNvPr>
          <p:cNvSpPr txBox="1">
            <a:spLocks noChangeArrowheads="1"/>
          </p:cNvSpPr>
          <p:nvPr/>
        </p:nvSpPr>
        <p:spPr bwMode="auto">
          <a:xfrm>
            <a:off x="260350" y="1723562"/>
            <a:ext cx="862330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FontTx/>
              <a:buChar char="•"/>
            </a:pPr>
            <a:r>
              <a:rPr lang="en-US" altLang="en-US" sz="1600" dirty="0">
                <a:latin typeface="Arial" panose="020B0604020202020204" pitchFamily="34" charset="0"/>
              </a:rPr>
              <a:t> In distributed inference, each device (node) holds a subset of input features.</a:t>
            </a:r>
          </a:p>
          <a:p>
            <a:pPr marL="0" indent="0" eaLnBrk="0" fontAlgn="base" hangingPunct="0">
              <a:lnSpc>
                <a:spcPct val="100000"/>
              </a:lnSpc>
              <a:spcBef>
                <a:spcPct val="0"/>
              </a:spcBef>
              <a:spcAft>
                <a:spcPct val="0"/>
              </a:spcAft>
              <a:buFontTx/>
              <a:buChar char="•"/>
            </a:pPr>
            <a:r>
              <a:rPr lang="en-US" altLang="en-US" sz="1600" b="1" dirty="0">
                <a:latin typeface="Arial" panose="020B0604020202020204" pitchFamily="34" charset="0"/>
              </a:rPr>
              <a:t> Not all features need to be shared</a:t>
            </a:r>
            <a:r>
              <a:rPr lang="en-US" altLang="en-US" sz="1600" dirty="0">
                <a:latin typeface="Arial" panose="020B0604020202020204" pitchFamily="34" charset="0"/>
              </a:rPr>
              <a:t> — only the </a:t>
            </a:r>
            <a:r>
              <a:rPr lang="en-US" altLang="en-US" sz="1600" b="1" dirty="0">
                <a:latin typeface="Arial" panose="020B0604020202020204" pitchFamily="34" charset="0"/>
              </a:rPr>
              <a:t>most important ones</a:t>
            </a:r>
            <a:r>
              <a:rPr lang="en-US" altLang="en-US" sz="1600" dirty="0">
                <a:latin typeface="Arial" panose="020B0604020202020204" pitchFamily="34" charset="0"/>
              </a:rPr>
              <a:t> should be transmitted to reduce communication overhead [17].</a:t>
            </a:r>
          </a:p>
        </p:txBody>
      </p:sp>
      <p:sp>
        <p:nvSpPr>
          <p:cNvPr id="11" name="TextBox 10">
            <a:extLst>
              <a:ext uri="{FF2B5EF4-FFF2-40B4-BE49-F238E27FC236}">
                <a16:creationId xmlns:a16="http://schemas.microsoft.com/office/drawing/2014/main" id="{E12B2FE1-912C-41F1-B0E4-DE89AEC32043}"/>
              </a:ext>
            </a:extLst>
          </p:cNvPr>
          <p:cNvSpPr txBox="1"/>
          <p:nvPr/>
        </p:nvSpPr>
        <p:spPr>
          <a:xfrm>
            <a:off x="260350" y="2554559"/>
            <a:ext cx="4044022" cy="3016210"/>
          </a:xfrm>
          <a:prstGeom prst="rect">
            <a:avLst/>
          </a:prstGeom>
          <a:noFill/>
        </p:spPr>
        <p:txBody>
          <a:bodyPr wrap="square" rtlCol="0">
            <a:spAutoFit/>
          </a:bodyPr>
          <a:lstStyle/>
          <a:p>
            <a:pPr marL="285750" indent="-285750">
              <a:buFont typeface="Arial" panose="020B0604020202020204" pitchFamily="34" charset="0"/>
              <a:buChar char="•"/>
            </a:pPr>
            <a:r>
              <a:rPr lang="en-US" sz="1600" b="1" dirty="0"/>
              <a:t>How It Works: </a:t>
            </a:r>
          </a:p>
          <a:p>
            <a:pPr marL="742950" lvl="1" indent="-285750">
              <a:buFont typeface="Arial" panose="020B0604020202020204" pitchFamily="34" charset="0"/>
              <a:buChar char="•"/>
            </a:pPr>
            <a:r>
              <a:rPr lang="en-US" sz="1600" dirty="0"/>
              <a:t>Suppose each node holds 8 input features.</a:t>
            </a:r>
          </a:p>
          <a:p>
            <a:pPr marL="742950" lvl="1" indent="-285750">
              <a:buFont typeface="Arial" panose="020B0604020202020204" pitchFamily="34" charset="0"/>
              <a:buChar char="•"/>
            </a:pPr>
            <a:r>
              <a:rPr lang="en-US" sz="1600" dirty="0"/>
              <a:t>Instead of sending all 8 features to another node:</a:t>
            </a:r>
          </a:p>
          <a:p>
            <a:pPr marL="1200150" lvl="2" indent="-285750">
              <a:buFont typeface="Arial" panose="020B0604020202020204" pitchFamily="34" charset="0"/>
              <a:buChar char="•"/>
            </a:pPr>
            <a:r>
              <a:rPr lang="en-US" sz="1600" b="1" dirty="0"/>
              <a:t>Node-0</a:t>
            </a:r>
            <a:r>
              <a:rPr lang="en-US" sz="1600" dirty="0"/>
              <a:t> sends only the top-3 most useful features (e.g., #2, #3, #6)</a:t>
            </a:r>
          </a:p>
          <a:p>
            <a:pPr marL="1200150" lvl="2" indent="-285750">
              <a:buFont typeface="Arial" panose="020B0604020202020204" pitchFamily="34" charset="0"/>
              <a:buChar char="•"/>
            </a:pPr>
            <a:r>
              <a:rPr lang="en-US" sz="1600" b="1" dirty="0"/>
              <a:t>Node-1</a:t>
            </a:r>
            <a:r>
              <a:rPr lang="en-US" sz="1600" dirty="0"/>
              <a:t> sends only the top-2 most useful features (e.g., #0, #5)</a:t>
            </a:r>
          </a:p>
          <a:p>
            <a:endParaRPr lang="en-US" sz="1400" b="1" dirty="0"/>
          </a:p>
        </p:txBody>
      </p:sp>
      <p:pic>
        <p:nvPicPr>
          <p:cNvPr id="12" name="Picture 11">
            <a:extLst>
              <a:ext uri="{FF2B5EF4-FFF2-40B4-BE49-F238E27FC236}">
                <a16:creationId xmlns:a16="http://schemas.microsoft.com/office/drawing/2014/main" id="{D9B1FF84-8AA4-4D5B-8E19-DA8028099935}"/>
              </a:ext>
            </a:extLst>
          </p:cNvPr>
          <p:cNvPicPr>
            <a:picLocks noChangeAspect="1"/>
          </p:cNvPicPr>
          <p:nvPr/>
        </p:nvPicPr>
        <p:blipFill rotWithShape="1">
          <a:blip r:embed="rId2"/>
          <a:srcRect t="17797"/>
          <a:stretch/>
        </p:blipFill>
        <p:spPr>
          <a:xfrm>
            <a:off x="4484566" y="2554559"/>
            <a:ext cx="4192858" cy="3446671"/>
          </a:xfrm>
          <a:prstGeom prst="rect">
            <a:avLst/>
          </a:prstGeom>
        </p:spPr>
      </p:pic>
    </p:spTree>
    <p:extLst>
      <p:ext uri="{BB962C8B-B14F-4D97-AF65-F5344CB8AC3E}">
        <p14:creationId xmlns:p14="http://schemas.microsoft.com/office/powerpoint/2010/main" val="226007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10" grpId="0"/>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F463A-ED4E-14F8-B576-1CC9A7AAEEC7}"/>
              </a:ext>
            </a:extLst>
          </p:cNvPr>
          <p:cNvSpPr>
            <a:spLocks noGrp="1"/>
          </p:cNvSpPr>
          <p:nvPr>
            <p:ph type="title"/>
          </p:nvPr>
        </p:nvSpPr>
        <p:spPr>
          <a:xfrm>
            <a:off x="235131" y="807029"/>
            <a:ext cx="8676257" cy="564572"/>
          </a:xfrm>
        </p:spPr>
        <p:txBody>
          <a:bodyPr/>
          <a:lstStyle/>
          <a:p>
            <a:pPr algn="ctr"/>
            <a:r>
              <a:rPr lang="en-US" sz="2500" b="1" dirty="0"/>
              <a:t>Methodology: Training DNNs with sparse communications</a:t>
            </a:r>
          </a:p>
        </p:txBody>
      </p:sp>
      <p:sp>
        <p:nvSpPr>
          <p:cNvPr id="4" name="Text Placeholder 3">
            <a:extLst>
              <a:ext uri="{FF2B5EF4-FFF2-40B4-BE49-F238E27FC236}">
                <a16:creationId xmlns:a16="http://schemas.microsoft.com/office/drawing/2014/main" id="{A98D0A9F-BEDA-1D72-B68E-06B68A134961}"/>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6" name="Rectangle 2">
            <a:extLst>
              <a:ext uri="{FF2B5EF4-FFF2-40B4-BE49-F238E27FC236}">
                <a16:creationId xmlns:a16="http://schemas.microsoft.com/office/drawing/2014/main" id="{39F965A3-31E0-2171-A6C3-036AE81E22EA}"/>
              </a:ext>
            </a:extLst>
          </p:cNvPr>
          <p:cNvSpPr>
            <a:spLocks noGrp="1" noChangeArrowheads="1"/>
          </p:cNvSpPr>
          <p:nvPr>
            <p:ph idx="1"/>
          </p:nvPr>
        </p:nvSpPr>
        <p:spPr bwMode="auto">
          <a:xfrm>
            <a:off x="260350" y="1534818"/>
            <a:ext cx="9535856"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FontTx/>
              <a:buChar char="•"/>
            </a:pPr>
            <a:r>
              <a:rPr lang="en-US" sz="1600" dirty="0"/>
              <a:t>Goal</a:t>
            </a:r>
          </a:p>
          <a:p>
            <a:pPr marL="457200" lvl="1" indent="0" eaLnBrk="0" fontAlgn="base" hangingPunct="0">
              <a:lnSpc>
                <a:spcPct val="100000"/>
              </a:lnSpc>
              <a:spcBef>
                <a:spcPct val="0"/>
              </a:spcBef>
              <a:spcAft>
                <a:spcPct val="0"/>
              </a:spcAft>
              <a:buFontTx/>
              <a:buChar char="•"/>
            </a:pPr>
            <a:r>
              <a:rPr lang="en-US" sz="1600" dirty="0"/>
              <a:t>Learn a DNN with </a:t>
            </a:r>
            <a:r>
              <a:rPr lang="en-US" sz="1600" b="1" dirty="0"/>
              <a:t>sparse inter-node communication [18]</a:t>
            </a:r>
          </a:p>
          <a:p>
            <a:pPr marL="457200" lvl="1" indent="0" eaLnBrk="0" fontAlgn="base" hangingPunct="0">
              <a:lnSpc>
                <a:spcPct val="100000"/>
              </a:lnSpc>
              <a:spcBef>
                <a:spcPct val="0"/>
              </a:spcBef>
              <a:spcAft>
                <a:spcPct val="0"/>
              </a:spcAft>
              <a:buFontTx/>
              <a:buChar char="•"/>
            </a:pPr>
            <a:r>
              <a:rPr lang="en-US" sz="1600" dirty="0"/>
              <a:t>Keep </a:t>
            </a:r>
            <a:r>
              <a:rPr lang="en-US" sz="1600" b="1" dirty="0"/>
              <a:t>accuracy high</a:t>
            </a:r>
            <a:r>
              <a:rPr lang="en-US" sz="1600" dirty="0"/>
              <a:t> while minimizing bandwidth</a:t>
            </a:r>
            <a:endParaRPr lang="en-US" altLang="en-US" sz="1600" dirty="0">
              <a:latin typeface="Arial" panose="020B0604020202020204" pitchFamily="34" charset="0"/>
            </a:endParaRPr>
          </a:p>
        </p:txBody>
      </p:sp>
      <p:sp>
        <p:nvSpPr>
          <p:cNvPr id="33" name="TextBox 32">
            <a:extLst>
              <a:ext uri="{FF2B5EF4-FFF2-40B4-BE49-F238E27FC236}">
                <a16:creationId xmlns:a16="http://schemas.microsoft.com/office/drawing/2014/main" id="{EE0310AF-2989-8B49-3D2C-6682F8A170D7}"/>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15</a:t>
            </a:r>
          </a:p>
        </p:txBody>
      </p:sp>
      <p:sp>
        <p:nvSpPr>
          <p:cNvPr id="5" name="TextBox 4">
            <a:extLst>
              <a:ext uri="{FF2B5EF4-FFF2-40B4-BE49-F238E27FC236}">
                <a16:creationId xmlns:a16="http://schemas.microsoft.com/office/drawing/2014/main" id="{47E32093-C58F-4283-A7EB-5EE02AC2FAF1}"/>
              </a:ext>
            </a:extLst>
          </p:cNvPr>
          <p:cNvSpPr txBox="1"/>
          <p:nvPr/>
        </p:nvSpPr>
        <p:spPr>
          <a:xfrm>
            <a:off x="379175" y="2365815"/>
            <a:ext cx="4649103" cy="584775"/>
          </a:xfrm>
          <a:prstGeom prst="rect">
            <a:avLst/>
          </a:prstGeom>
          <a:noFill/>
        </p:spPr>
        <p:txBody>
          <a:bodyPr wrap="square" rtlCol="0">
            <a:spAutoFit/>
          </a:bodyPr>
          <a:lstStyle/>
          <a:p>
            <a:pPr marL="285750" indent="-285750">
              <a:buFont typeface="Arial" panose="020B0604020202020204" pitchFamily="34" charset="0"/>
              <a:buChar char="•"/>
            </a:pPr>
            <a:r>
              <a:rPr lang="en-US" sz="1600" b="1" dirty="0"/>
              <a:t>Step-by-Step Training Process in DISCO:</a:t>
            </a:r>
          </a:p>
          <a:p>
            <a:endParaRPr lang="en-US" sz="1600" b="1" dirty="0"/>
          </a:p>
        </p:txBody>
      </p:sp>
      <p:pic>
        <p:nvPicPr>
          <p:cNvPr id="11" name="Picture 10">
            <a:extLst>
              <a:ext uri="{FF2B5EF4-FFF2-40B4-BE49-F238E27FC236}">
                <a16:creationId xmlns:a16="http://schemas.microsoft.com/office/drawing/2014/main" id="{EDDEBA18-47BB-48AB-BF9A-D1847E74C06E}"/>
              </a:ext>
            </a:extLst>
          </p:cNvPr>
          <p:cNvPicPr>
            <a:picLocks noChangeAspect="1"/>
          </p:cNvPicPr>
          <p:nvPr/>
        </p:nvPicPr>
        <p:blipFill rotWithShape="1">
          <a:blip r:embed="rId2"/>
          <a:srcRect t="16856" b="7795"/>
          <a:stretch/>
        </p:blipFill>
        <p:spPr>
          <a:xfrm>
            <a:off x="4789969" y="2398843"/>
            <a:ext cx="3803524" cy="3849424"/>
          </a:xfrm>
          <a:prstGeom prst="rect">
            <a:avLst/>
          </a:prstGeom>
        </p:spPr>
      </p:pic>
    </p:spTree>
    <p:extLst>
      <p:ext uri="{BB962C8B-B14F-4D97-AF65-F5344CB8AC3E}">
        <p14:creationId xmlns:p14="http://schemas.microsoft.com/office/powerpoint/2010/main" val="4268305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45EB8-2E18-65B2-0638-3C194220E2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4982A9-9F36-9750-14E0-9A74C3CB09E6}"/>
              </a:ext>
            </a:extLst>
          </p:cNvPr>
          <p:cNvSpPr>
            <a:spLocks noGrp="1"/>
          </p:cNvSpPr>
          <p:nvPr>
            <p:ph type="title"/>
          </p:nvPr>
        </p:nvSpPr>
        <p:spPr>
          <a:xfrm>
            <a:off x="235131" y="807029"/>
            <a:ext cx="8676257" cy="620556"/>
          </a:xfrm>
        </p:spPr>
        <p:txBody>
          <a:bodyPr>
            <a:normAutofit fontScale="90000"/>
          </a:bodyPr>
          <a:lstStyle/>
          <a:p>
            <a:pPr algn="ctr"/>
            <a:r>
              <a:rPr lang="en-US" dirty="0"/>
              <a:t>Outline</a:t>
            </a:r>
          </a:p>
        </p:txBody>
      </p:sp>
      <p:sp>
        <p:nvSpPr>
          <p:cNvPr id="3" name="Content Placeholder 2">
            <a:extLst>
              <a:ext uri="{FF2B5EF4-FFF2-40B4-BE49-F238E27FC236}">
                <a16:creationId xmlns:a16="http://schemas.microsoft.com/office/drawing/2014/main" id="{2073C8F6-5C70-270E-5A63-5A3B34C817F4}"/>
              </a:ext>
            </a:extLst>
          </p:cNvPr>
          <p:cNvSpPr>
            <a:spLocks noGrp="1"/>
          </p:cNvSpPr>
          <p:nvPr>
            <p:ph idx="1"/>
          </p:nvPr>
        </p:nvSpPr>
        <p:spPr>
          <a:xfrm>
            <a:off x="260350" y="1646971"/>
            <a:ext cx="8676257" cy="3952300"/>
          </a:xfrm>
        </p:spPr>
        <p:txBody>
          <a:bodyPr>
            <a:normAutofit/>
          </a:bodyPr>
          <a:lstStyle/>
          <a:p>
            <a:r>
              <a:rPr lang="en-US" sz="1800" dirty="0"/>
              <a:t>Introduction</a:t>
            </a:r>
          </a:p>
          <a:p>
            <a:r>
              <a:rPr lang="en-US" sz="1800" dirty="0"/>
              <a:t>Research Problem</a:t>
            </a:r>
          </a:p>
          <a:p>
            <a:pPr fontAlgn="base"/>
            <a:r>
              <a:rPr lang="en-US" sz="1800" dirty="0"/>
              <a:t>Related work​</a:t>
            </a:r>
          </a:p>
          <a:p>
            <a:pPr fontAlgn="base"/>
            <a:r>
              <a:rPr lang="en-US" sz="1800" dirty="0"/>
              <a:t>Methodology​</a:t>
            </a:r>
          </a:p>
          <a:p>
            <a:pPr fontAlgn="base"/>
            <a:r>
              <a:rPr lang="en-US" sz="1800" dirty="0"/>
              <a:t>Experimental Results</a:t>
            </a:r>
          </a:p>
          <a:p>
            <a:pPr fontAlgn="base"/>
            <a:r>
              <a:rPr lang="en-US" sz="1800" dirty="0"/>
              <a:t>Contributions​</a:t>
            </a:r>
          </a:p>
          <a:p>
            <a:pPr fontAlgn="base"/>
            <a:r>
              <a:rPr lang="en-US" sz="1800" dirty="0"/>
              <a:t>Conclusion​ and Limitation</a:t>
            </a:r>
          </a:p>
          <a:p>
            <a:pPr marL="0" indent="0">
              <a:buNone/>
            </a:pPr>
            <a:endParaRPr lang="en-US" sz="1800" dirty="0"/>
          </a:p>
        </p:txBody>
      </p:sp>
      <p:sp>
        <p:nvSpPr>
          <p:cNvPr id="4" name="Text Placeholder 3">
            <a:extLst>
              <a:ext uri="{FF2B5EF4-FFF2-40B4-BE49-F238E27FC236}">
                <a16:creationId xmlns:a16="http://schemas.microsoft.com/office/drawing/2014/main" id="{A1CDB32C-6F1B-1AD2-D12C-315466392424}"/>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96FEAC80-4AA1-4967-E552-AF83D8521072}"/>
              </a:ext>
            </a:extLst>
          </p:cNvPr>
          <p:cNvSpPr txBox="1"/>
          <p:nvPr/>
        </p:nvSpPr>
        <p:spPr>
          <a:xfrm>
            <a:off x="8378890" y="6490007"/>
            <a:ext cx="429207" cy="323165"/>
          </a:xfrm>
          <a:prstGeom prst="rect">
            <a:avLst/>
          </a:prstGeom>
          <a:noFill/>
        </p:spPr>
        <p:txBody>
          <a:bodyPr wrap="square" rtlCol="0">
            <a:spAutoFit/>
          </a:bodyPr>
          <a:lstStyle/>
          <a:p>
            <a:r>
              <a:rPr lang="en-US" sz="1500" dirty="0">
                <a:solidFill>
                  <a:schemeClr val="bg1"/>
                </a:solidFill>
              </a:rPr>
              <a:t>2</a:t>
            </a:r>
          </a:p>
        </p:txBody>
      </p:sp>
    </p:spTree>
    <p:extLst>
      <p:ext uri="{BB962C8B-B14F-4D97-AF65-F5344CB8AC3E}">
        <p14:creationId xmlns:p14="http://schemas.microsoft.com/office/powerpoint/2010/main" val="16837727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45EB8-2E18-65B2-0638-3C194220E2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4982A9-9F36-9750-14E0-9A74C3CB09E6}"/>
              </a:ext>
            </a:extLst>
          </p:cNvPr>
          <p:cNvSpPr>
            <a:spLocks noGrp="1"/>
          </p:cNvSpPr>
          <p:nvPr>
            <p:ph type="title"/>
          </p:nvPr>
        </p:nvSpPr>
        <p:spPr>
          <a:xfrm>
            <a:off x="235131" y="807029"/>
            <a:ext cx="8676257" cy="620556"/>
          </a:xfrm>
        </p:spPr>
        <p:txBody>
          <a:bodyPr>
            <a:normAutofit fontScale="90000"/>
          </a:bodyPr>
          <a:lstStyle/>
          <a:p>
            <a:pPr algn="ctr"/>
            <a:r>
              <a:rPr lang="en-US" dirty="0"/>
              <a:t>Outline</a:t>
            </a:r>
          </a:p>
        </p:txBody>
      </p:sp>
      <p:sp>
        <p:nvSpPr>
          <p:cNvPr id="3" name="Content Placeholder 2">
            <a:extLst>
              <a:ext uri="{FF2B5EF4-FFF2-40B4-BE49-F238E27FC236}">
                <a16:creationId xmlns:a16="http://schemas.microsoft.com/office/drawing/2014/main" id="{2073C8F6-5C70-270E-5A63-5A3B34C817F4}"/>
              </a:ext>
            </a:extLst>
          </p:cNvPr>
          <p:cNvSpPr>
            <a:spLocks noGrp="1"/>
          </p:cNvSpPr>
          <p:nvPr>
            <p:ph idx="1"/>
          </p:nvPr>
        </p:nvSpPr>
        <p:spPr>
          <a:xfrm>
            <a:off x="260350" y="1646971"/>
            <a:ext cx="8676257" cy="3952300"/>
          </a:xfrm>
        </p:spPr>
        <p:txBody>
          <a:bodyPr>
            <a:normAutofit/>
          </a:bodyPr>
          <a:lstStyle/>
          <a:p>
            <a:r>
              <a:rPr lang="en-US" sz="1800" dirty="0">
                <a:solidFill>
                  <a:schemeClr val="bg1">
                    <a:lumMod val="65000"/>
                  </a:schemeClr>
                </a:solidFill>
              </a:rPr>
              <a:t>Introduction</a:t>
            </a:r>
          </a:p>
          <a:p>
            <a:r>
              <a:rPr lang="en-US" sz="1800" dirty="0">
                <a:solidFill>
                  <a:schemeClr val="bg1">
                    <a:lumMod val="65000"/>
                  </a:schemeClr>
                </a:solidFill>
              </a:rPr>
              <a:t>Research Problem</a:t>
            </a:r>
          </a:p>
          <a:p>
            <a:pPr fontAlgn="base"/>
            <a:r>
              <a:rPr lang="en-US" sz="1800" dirty="0">
                <a:solidFill>
                  <a:schemeClr val="bg1">
                    <a:lumMod val="65000"/>
                  </a:schemeClr>
                </a:solidFill>
              </a:rPr>
              <a:t>Related work​</a:t>
            </a:r>
          </a:p>
          <a:p>
            <a:pPr fontAlgn="base"/>
            <a:r>
              <a:rPr lang="en-US" sz="1800" dirty="0">
                <a:solidFill>
                  <a:schemeClr val="bg1">
                    <a:lumMod val="65000"/>
                  </a:schemeClr>
                </a:solidFill>
              </a:rPr>
              <a:t>Methodology​</a:t>
            </a:r>
          </a:p>
          <a:p>
            <a:pPr fontAlgn="base"/>
            <a:r>
              <a:rPr lang="en-US" sz="1800" dirty="0"/>
              <a:t>Experimental Results</a:t>
            </a:r>
          </a:p>
          <a:p>
            <a:pPr fontAlgn="base"/>
            <a:r>
              <a:rPr lang="en-US" sz="1800" dirty="0">
                <a:solidFill>
                  <a:schemeClr val="bg1">
                    <a:lumMod val="65000"/>
                  </a:schemeClr>
                </a:solidFill>
              </a:rPr>
              <a:t>Contributions​</a:t>
            </a:r>
          </a:p>
          <a:p>
            <a:pPr fontAlgn="base"/>
            <a:r>
              <a:rPr lang="en-US" sz="1800" dirty="0">
                <a:solidFill>
                  <a:schemeClr val="bg1">
                    <a:lumMod val="65000"/>
                  </a:schemeClr>
                </a:solidFill>
              </a:rPr>
              <a:t>Conclusion​ and Limitation</a:t>
            </a:r>
          </a:p>
          <a:p>
            <a:pPr marL="0" indent="0">
              <a:buNone/>
            </a:pPr>
            <a:endParaRPr lang="en-US" sz="1800" dirty="0"/>
          </a:p>
        </p:txBody>
      </p:sp>
      <p:sp>
        <p:nvSpPr>
          <p:cNvPr id="4" name="Text Placeholder 3">
            <a:extLst>
              <a:ext uri="{FF2B5EF4-FFF2-40B4-BE49-F238E27FC236}">
                <a16:creationId xmlns:a16="http://schemas.microsoft.com/office/drawing/2014/main" id="{A1CDB32C-6F1B-1AD2-D12C-315466392424}"/>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96FEAC80-4AA1-4967-E552-AF83D8521072}"/>
              </a:ext>
            </a:extLst>
          </p:cNvPr>
          <p:cNvSpPr txBox="1"/>
          <p:nvPr/>
        </p:nvSpPr>
        <p:spPr>
          <a:xfrm>
            <a:off x="8378890" y="6490007"/>
            <a:ext cx="429207" cy="323165"/>
          </a:xfrm>
          <a:prstGeom prst="rect">
            <a:avLst/>
          </a:prstGeom>
          <a:noFill/>
        </p:spPr>
        <p:txBody>
          <a:bodyPr wrap="square" rtlCol="0">
            <a:spAutoFit/>
          </a:bodyPr>
          <a:lstStyle/>
          <a:p>
            <a:r>
              <a:rPr lang="en-US" sz="1500" dirty="0">
                <a:solidFill>
                  <a:schemeClr val="bg1"/>
                </a:solidFill>
              </a:rPr>
              <a:t>2</a:t>
            </a:r>
          </a:p>
        </p:txBody>
      </p:sp>
    </p:spTree>
    <p:extLst>
      <p:ext uri="{BB962C8B-B14F-4D97-AF65-F5344CB8AC3E}">
        <p14:creationId xmlns:p14="http://schemas.microsoft.com/office/powerpoint/2010/main" val="3081490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DAE76-44B0-C0D2-68ED-76F7A5FA4C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302A4-2B0E-32B9-ABE1-1CB048C73BAF}"/>
              </a:ext>
            </a:extLst>
          </p:cNvPr>
          <p:cNvSpPr>
            <a:spLocks noGrp="1"/>
          </p:cNvSpPr>
          <p:nvPr>
            <p:ph type="title"/>
          </p:nvPr>
        </p:nvSpPr>
        <p:spPr>
          <a:xfrm>
            <a:off x="235131" y="807029"/>
            <a:ext cx="8676257" cy="583232"/>
          </a:xfrm>
        </p:spPr>
        <p:txBody>
          <a:bodyPr/>
          <a:lstStyle/>
          <a:p>
            <a:pPr algn="ctr"/>
            <a:r>
              <a:rPr lang="en-US" sz="2500" dirty="0"/>
              <a:t>Experimental Design</a:t>
            </a:r>
            <a:br>
              <a:rPr lang="en-US" sz="2500" dirty="0"/>
            </a:br>
            <a:endParaRPr lang="en-US" sz="2500" dirty="0"/>
          </a:p>
        </p:txBody>
      </p:sp>
      <p:sp>
        <p:nvSpPr>
          <p:cNvPr id="4" name="Text Placeholder 3">
            <a:extLst>
              <a:ext uri="{FF2B5EF4-FFF2-40B4-BE49-F238E27FC236}">
                <a16:creationId xmlns:a16="http://schemas.microsoft.com/office/drawing/2014/main" id="{B4308C0A-F111-E08F-1591-5EDF261FA76C}"/>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8" name="Rectangle 4">
            <a:extLst>
              <a:ext uri="{FF2B5EF4-FFF2-40B4-BE49-F238E27FC236}">
                <a16:creationId xmlns:a16="http://schemas.microsoft.com/office/drawing/2014/main" id="{879A6D2B-3BA2-3AF2-9093-2AA721555C97}"/>
              </a:ext>
            </a:extLst>
          </p:cNvPr>
          <p:cNvSpPr>
            <a:spLocks noGrp="1" noChangeArrowheads="1"/>
          </p:cNvSpPr>
          <p:nvPr>
            <p:ph idx="1"/>
          </p:nvPr>
        </p:nvSpPr>
        <p:spPr bwMode="auto">
          <a:xfrm>
            <a:off x="205473" y="1390261"/>
            <a:ext cx="8733054" cy="44397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dirty="0"/>
              <a:t>DISCO was tested on a variety of </a:t>
            </a:r>
            <a:r>
              <a:rPr lang="en-US" sz="1600" b="1" dirty="0"/>
              <a:t>computer vision</a:t>
            </a:r>
            <a:r>
              <a:rPr lang="en-US" sz="1600" dirty="0"/>
              <a:t> tasks:</a:t>
            </a:r>
          </a:p>
          <a:p>
            <a:pPr lvl="1"/>
            <a:r>
              <a:rPr lang="en-US" sz="1600" b="1" dirty="0"/>
              <a:t>Image Classification</a:t>
            </a:r>
            <a:r>
              <a:rPr lang="en-US" sz="1600" dirty="0"/>
              <a:t> → ResNet-50, </a:t>
            </a:r>
            <a:r>
              <a:rPr lang="en-US" sz="1600" dirty="0" err="1"/>
              <a:t>DeiT</a:t>
            </a:r>
            <a:endParaRPr lang="en-US" sz="1600" dirty="0"/>
          </a:p>
          <a:p>
            <a:pPr lvl="1"/>
            <a:r>
              <a:rPr lang="en-US" sz="1600" b="1" dirty="0"/>
              <a:t>Object Detection</a:t>
            </a:r>
            <a:r>
              <a:rPr lang="en-US" sz="1600" dirty="0"/>
              <a:t> → SSD300</a:t>
            </a:r>
          </a:p>
          <a:p>
            <a:pPr lvl="1"/>
            <a:r>
              <a:rPr lang="en-US" sz="1600" b="1" dirty="0"/>
              <a:t>Semantic Segmentation</a:t>
            </a:r>
            <a:r>
              <a:rPr lang="en-US" sz="1600" dirty="0"/>
              <a:t> → DeepLabV3+</a:t>
            </a:r>
          </a:p>
          <a:p>
            <a:pPr lvl="1"/>
            <a:r>
              <a:rPr lang="en-US" sz="1600" b="1" dirty="0"/>
              <a:t>Super-Resolution</a:t>
            </a:r>
            <a:r>
              <a:rPr lang="en-US" sz="1600" dirty="0"/>
              <a:t> → ESRGAN</a:t>
            </a:r>
          </a:p>
          <a:p>
            <a:r>
              <a:rPr lang="en-US" sz="1600" b="1" dirty="0"/>
              <a:t>Key Metrics</a:t>
            </a:r>
          </a:p>
          <a:p>
            <a:pPr lvl="1"/>
            <a:r>
              <a:rPr lang="en-US" sz="1600" b="1" dirty="0" err="1"/>
              <a:t>Scomm</a:t>
            </a:r>
            <a:r>
              <a:rPr lang="en-US" sz="1600" dirty="0"/>
              <a:t>: Communication sparsity (e.g., 90% means 10% of features transmitted)</a:t>
            </a:r>
          </a:p>
          <a:p>
            <a:pPr lvl="1"/>
            <a:r>
              <a:rPr lang="en-US" sz="1600" b="1" dirty="0" err="1"/>
              <a:t>Scomp</a:t>
            </a:r>
            <a:r>
              <a:rPr lang="en-US" sz="1600" dirty="0"/>
              <a:t>: Computation sparsity</a:t>
            </a:r>
          </a:p>
          <a:p>
            <a:pPr lvl="1"/>
            <a:r>
              <a:rPr lang="en-US" sz="1600" b="1" dirty="0"/>
              <a:t>Accuracy / </a:t>
            </a:r>
            <a:r>
              <a:rPr lang="en-US" sz="1600" b="1" dirty="0" err="1"/>
              <a:t>mAP</a:t>
            </a:r>
            <a:r>
              <a:rPr lang="en-US" sz="1600" b="1" dirty="0"/>
              <a:t> / </a:t>
            </a:r>
            <a:r>
              <a:rPr lang="en-US" sz="1600" b="1" dirty="0" err="1"/>
              <a:t>mIoU</a:t>
            </a:r>
            <a:r>
              <a:rPr lang="en-US" sz="1600" b="1" dirty="0"/>
              <a:t> / PSNR</a:t>
            </a:r>
            <a:r>
              <a:rPr lang="en-US" sz="1600" dirty="0"/>
              <a:t> for each task</a:t>
            </a:r>
          </a:p>
          <a:p>
            <a:r>
              <a:rPr lang="en-US" sz="1600" b="1" dirty="0"/>
              <a:t>Outperforms</a:t>
            </a:r>
            <a:r>
              <a:rPr lang="en-US" sz="1600" dirty="0"/>
              <a:t>:</a:t>
            </a:r>
          </a:p>
          <a:p>
            <a:pPr lvl="1"/>
            <a:r>
              <a:rPr lang="en-US" sz="1600" dirty="0"/>
              <a:t>Random sparse communication</a:t>
            </a:r>
          </a:p>
          <a:p>
            <a:pPr lvl="1"/>
            <a:r>
              <a:rPr lang="en-US" sz="1600" dirty="0"/>
              <a:t>Dense-then-split (</a:t>
            </a:r>
            <a:r>
              <a:rPr lang="en-US" sz="1600" dirty="0" err="1"/>
              <a:t>SplitNet</a:t>
            </a:r>
            <a:r>
              <a:rPr lang="en-US" sz="1600" dirty="0"/>
              <a:t>)</a:t>
            </a:r>
          </a:p>
          <a:p>
            <a:pPr lvl="1"/>
            <a:r>
              <a:rPr lang="en-US" sz="1600" dirty="0"/>
              <a:t>Split-then-aggregate (</a:t>
            </a:r>
            <a:r>
              <a:rPr lang="en-US" sz="1600" dirty="0" err="1"/>
              <a:t>SplitNets</a:t>
            </a:r>
            <a:r>
              <a:rPr lang="en-US" sz="1600" dirty="0"/>
              <a:t>)</a:t>
            </a:r>
          </a:p>
          <a:p>
            <a:pPr marL="457200" lvl="1" indent="0">
              <a:buNone/>
            </a:pPr>
            <a:endParaRPr lang="en-US" sz="1600" dirty="0"/>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40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F3D7595A-6B52-276B-2A36-404F69CEB50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28</a:t>
            </a:r>
          </a:p>
        </p:txBody>
      </p:sp>
    </p:spTree>
    <p:extLst>
      <p:ext uri="{BB962C8B-B14F-4D97-AF65-F5344CB8AC3E}">
        <p14:creationId xmlns:p14="http://schemas.microsoft.com/office/powerpoint/2010/main" val="1322044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DAE76-44B0-C0D2-68ED-76F7A5FA4C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302A4-2B0E-32B9-ABE1-1CB048C73BAF}"/>
              </a:ext>
            </a:extLst>
          </p:cNvPr>
          <p:cNvSpPr>
            <a:spLocks noGrp="1"/>
          </p:cNvSpPr>
          <p:nvPr>
            <p:ph type="title"/>
          </p:nvPr>
        </p:nvSpPr>
        <p:spPr>
          <a:xfrm>
            <a:off x="235131" y="807029"/>
            <a:ext cx="8676257" cy="583232"/>
          </a:xfrm>
        </p:spPr>
        <p:txBody>
          <a:bodyPr/>
          <a:lstStyle/>
          <a:p>
            <a:pPr algn="ctr"/>
            <a:r>
              <a:rPr lang="en-US" sz="2500" dirty="0"/>
              <a:t>Result</a:t>
            </a:r>
            <a:br>
              <a:rPr lang="en-US" sz="2500" dirty="0"/>
            </a:br>
            <a:endParaRPr lang="en-US" sz="2500" dirty="0"/>
          </a:p>
        </p:txBody>
      </p:sp>
      <p:sp>
        <p:nvSpPr>
          <p:cNvPr id="4" name="Text Placeholder 3">
            <a:extLst>
              <a:ext uri="{FF2B5EF4-FFF2-40B4-BE49-F238E27FC236}">
                <a16:creationId xmlns:a16="http://schemas.microsoft.com/office/drawing/2014/main" id="{B4308C0A-F111-E08F-1591-5EDF261FA76C}"/>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8" name="Rectangle 4">
            <a:extLst>
              <a:ext uri="{FF2B5EF4-FFF2-40B4-BE49-F238E27FC236}">
                <a16:creationId xmlns:a16="http://schemas.microsoft.com/office/drawing/2014/main" id="{879A6D2B-3BA2-3AF2-9093-2AA721555C97}"/>
              </a:ext>
            </a:extLst>
          </p:cNvPr>
          <p:cNvSpPr>
            <a:spLocks noGrp="1" noChangeArrowheads="1"/>
          </p:cNvSpPr>
          <p:nvPr>
            <p:ph idx="1"/>
          </p:nvPr>
        </p:nvSpPr>
        <p:spPr bwMode="auto">
          <a:xfrm>
            <a:off x="350439" y="1520043"/>
            <a:ext cx="8733054" cy="1454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a:t>ResNet-50 (ImageNet)</a:t>
            </a:r>
            <a:endParaRPr lang="en-US" sz="1600" dirty="0"/>
          </a:p>
          <a:p>
            <a:pPr lvl="1"/>
            <a:r>
              <a:rPr lang="en-US" sz="1600" dirty="0"/>
              <a:t>90% </a:t>
            </a:r>
            <a:r>
              <a:rPr lang="en-US" sz="1600" dirty="0" err="1"/>
              <a:t>Scomm</a:t>
            </a:r>
            <a:r>
              <a:rPr lang="en-US" sz="1600" dirty="0"/>
              <a:t> → Accuracy: </a:t>
            </a:r>
            <a:r>
              <a:rPr lang="en-US" sz="1600" b="1" dirty="0"/>
              <a:t>76.5%</a:t>
            </a:r>
            <a:r>
              <a:rPr lang="en-US" sz="1600" dirty="0"/>
              <a:t> (vs. 73.8% for others)</a:t>
            </a:r>
          </a:p>
          <a:p>
            <a:pPr lvl="1"/>
            <a:r>
              <a:rPr lang="en-US" sz="1600" dirty="0"/>
              <a:t>Just 1% communication improves accuracy </a:t>
            </a:r>
            <a:r>
              <a:rPr lang="en-US" sz="1600" b="1" dirty="0"/>
              <a:t>+2.6%</a:t>
            </a:r>
            <a:r>
              <a:rPr lang="en-US" sz="1600" dirty="0"/>
              <a:t> over independent branches</a:t>
            </a:r>
          </a:p>
          <a:p>
            <a:pPr marL="457200" lvl="1" indent="0">
              <a:buNone/>
            </a:pPr>
            <a:endParaRPr lang="en-US" sz="1600" dirty="0"/>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40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F3D7595A-6B52-276B-2A36-404F69CEB50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28</a:t>
            </a:r>
          </a:p>
        </p:txBody>
      </p:sp>
      <p:pic>
        <p:nvPicPr>
          <p:cNvPr id="3" name="Picture 2">
            <a:extLst>
              <a:ext uri="{FF2B5EF4-FFF2-40B4-BE49-F238E27FC236}">
                <a16:creationId xmlns:a16="http://schemas.microsoft.com/office/drawing/2014/main" id="{ADDAF4C8-87A0-4CC3-821A-AB2887ECE8B7}"/>
              </a:ext>
            </a:extLst>
          </p:cNvPr>
          <p:cNvPicPr>
            <a:picLocks noChangeAspect="1"/>
          </p:cNvPicPr>
          <p:nvPr/>
        </p:nvPicPr>
        <p:blipFill>
          <a:blip r:embed="rId2"/>
          <a:stretch>
            <a:fillRect/>
          </a:stretch>
        </p:blipFill>
        <p:spPr>
          <a:xfrm>
            <a:off x="1315844" y="2533607"/>
            <a:ext cx="6802244" cy="3374258"/>
          </a:xfrm>
          <a:prstGeom prst="rect">
            <a:avLst/>
          </a:prstGeom>
        </p:spPr>
      </p:pic>
    </p:spTree>
    <p:extLst>
      <p:ext uri="{BB962C8B-B14F-4D97-AF65-F5344CB8AC3E}">
        <p14:creationId xmlns:p14="http://schemas.microsoft.com/office/powerpoint/2010/main" val="28409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DAE76-44B0-C0D2-68ED-76F7A5FA4C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302A4-2B0E-32B9-ABE1-1CB048C73BAF}"/>
              </a:ext>
            </a:extLst>
          </p:cNvPr>
          <p:cNvSpPr>
            <a:spLocks noGrp="1"/>
          </p:cNvSpPr>
          <p:nvPr>
            <p:ph type="title"/>
          </p:nvPr>
        </p:nvSpPr>
        <p:spPr>
          <a:xfrm>
            <a:off x="235131" y="807029"/>
            <a:ext cx="8676257" cy="583232"/>
          </a:xfrm>
        </p:spPr>
        <p:txBody>
          <a:bodyPr/>
          <a:lstStyle/>
          <a:p>
            <a:pPr algn="ctr"/>
            <a:r>
              <a:rPr lang="en-US" sz="2500" dirty="0"/>
              <a:t>Result</a:t>
            </a:r>
            <a:br>
              <a:rPr lang="en-US" sz="2500" dirty="0"/>
            </a:br>
            <a:endParaRPr lang="en-US" sz="2500" dirty="0"/>
          </a:p>
        </p:txBody>
      </p:sp>
      <p:sp>
        <p:nvSpPr>
          <p:cNvPr id="4" name="Text Placeholder 3">
            <a:extLst>
              <a:ext uri="{FF2B5EF4-FFF2-40B4-BE49-F238E27FC236}">
                <a16:creationId xmlns:a16="http://schemas.microsoft.com/office/drawing/2014/main" id="{B4308C0A-F111-E08F-1591-5EDF261FA76C}"/>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8" name="Rectangle 4">
            <a:extLst>
              <a:ext uri="{FF2B5EF4-FFF2-40B4-BE49-F238E27FC236}">
                <a16:creationId xmlns:a16="http://schemas.microsoft.com/office/drawing/2014/main" id="{879A6D2B-3BA2-3AF2-9093-2AA721555C97}"/>
              </a:ext>
            </a:extLst>
          </p:cNvPr>
          <p:cNvSpPr>
            <a:spLocks noGrp="1" noChangeArrowheads="1"/>
          </p:cNvSpPr>
          <p:nvPr>
            <p:ph idx="1"/>
          </p:nvPr>
        </p:nvSpPr>
        <p:spPr bwMode="auto">
          <a:xfrm>
            <a:off x="350439" y="1478492"/>
            <a:ext cx="8733054" cy="15374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800" b="1" dirty="0" err="1"/>
              <a:t>DeiT</a:t>
            </a:r>
            <a:r>
              <a:rPr lang="en-US" sz="1800" b="1" dirty="0"/>
              <a:t>-Small (Transformers)</a:t>
            </a:r>
            <a:endParaRPr lang="en-US" sz="1800" dirty="0"/>
          </a:p>
          <a:p>
            <a:pPr lvl="1"/>
            <a:r>
              <a:rPr lang="en-US" sz="1800" dirty="0"/>
              <a:t>60–80% </a:t>
            </a:r>
            <a:r>
              <a:rPr lang="en-US" sz="1800" dirty="0" err="1"/>
              <a:t>Scomm</a:t>
            </a:r>
            <a:r>
              <a:rPr lang="en-US" sz="1800" dirty="0"/>
              <a:t> → No accuracy loss</a:t>
            </a:r>
          </a:p>
          <a:p>
            <a:pPr lvl="1"/>
            <a:r>
              <a:rPr lang="en-US" sz="1800" dirty="0"/>
              <a:t>At 99% </a:t>
            </a:r>
            <a:r>
              <a:rPr lang="en-US" sz="1800" dirty="0" err="1"/>
              <a:t>Scomm</a:t>
            </a:r>
            <a:r>
              <a:rPr lang="en-US" sz="1800" dirty="0"/>
              <a:t>: Accuracy </a:t>
            </a:r>
            <a:r>
              <a:rPr lang="en-US" sz="1800" b="1" dirty="0"/>
              <a:t>78.7%</a:t>
            </a:r>
            <a:r>
              <a:rPr lang="en-US" sz="1800" dirty="0"/>
              <a:t> vs. 74.6% (baseline)</a:t>
            </a:r>
          </a:p>
          <a:p>
            <a:pPr marL="457200" lvl="1" indent="0">
              <a:buNone/>
            </a:pPr>
            <a:endParaRPr lang="en-US" sz="1600" dirty="0"/>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40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F3D7595A-6B52-276B-2A36-404F69CEB50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28</a:t>
            </a:r>
          </a:p>
        </p:txBody>
      </p:sp>
      <p:pic>
        <p:nvPicPr>
          <p:cNvPr id="5" name="Picture 4">
            <a:extLst>
              <a:ext uri="{FF2B5EF4-FFF2-40B4-BE49-F238E27FC236}">
                <a16:creationId xmlns:a16="http://schemas.microsoft.com/office/drawing/2014/main" id="{095FE518-FFE0-41B6-802F-D4AD2C2D8CD2}"/>
              </a:ext>
            </a:extLst>
          </p:cNvPr>
          <p:cNvPicPr>
            <a:picLocks noChangeAspect="1"/>
          </p:cNvPicPr>
          <p:nvPr/>
        </p:nvPicPr>
        <p:blipFill>
          <a:blip r:embed="rId2"/>
          <a:stretch>
            <a:fillRect/>
          </a:stretch>
        </p:blipFill>
        <p:spPr>
          <a:xfrm>
            <a:off x="1144157" y="2524774"/>
            <a:ext cx="6855686" cy="3626558"/>
          </a:xfrm>
          <a:prstGeom prst="rect">
            <a:avLst/>
          </a:prstGeom>
        </p:spPr>
      </p:pic>
    </p:spTree>
    <p:extLst>
      <p:ext uri="{BB962C8B-B14F-4D97-AF65-F5344CB8AC3E}">
        <p14:creationId xmlns:p14="http://schemas.microsoft.com/office/powerpoint/2010/main" val="3970144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DAE76-44B0-C0D2-68ED-76F7A5FA4C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302A4-2B0E-32B9-ABE1-1CB048C73BAF}"/>
              </a:ext>
            </a:extLst>
          </p:cNvPr>
          <p:cNvSpPr>
            <a:spLocks noGrp="1"/>
          </p:cNvSpPr>
          <p:nvPr>
            <p:ph type="title"/>
          </p:nvPr>
        </p:nvSpPr>
        <p:spPr>
          <a:xfrm>
            <a:off x="235131" y="807029"/>
            <a:ext cx="8676257" cy="583232"/>
          </a:xfrm>
        </p:spPr>
        <p:txBody>
          <a:bodyPr/>
          <a:lstStyle/>
          <a:p>
            <a:pPr algn="ctr"/>
            <a:r>
              <a:rPr lang="en-US" sz="2500" dirty="0"/>
              <a:t>Result</a:t>
            </a:r>
            <a:br>
              <a:rPr lang="en-US" sz="2500" dirty="0"/>
            </a:br>
            <a:endParaRPr lang="en-US" sz="2500" dirty="0"/>
          </a:p>
        </p:txBody>
      </p:sp>
      <p:sp>
        <p:nvSpPr>
          <p:cNvPr id="4" name="Text Placeholder 3">
            <a:extLst>
              <a:ext uri="{FF2B5EF4-FFF2-40B4-BE49-F238E27FC236}">
                <a16:creationId xmlns:a16="http://schemas.microsoft.com/office/drawing/2014/main" id="{B4308C0A-F111-E08F-1591-5EDF261FA76C}"/>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8" name="Rectangle 4">
            <a:extLst>
              <a:ext uri="{FF2B5EF4-FFF2-40B4-BE49-F238E27FC236}">
                <a16:creationId xmlns:a16="http://schemas.microsoft.com/office/drawing/2014/main" id="{879A6D2B-3BA2-3AF2-9093-2AA721555C97}"/>
              </a:ext>
            </a:extLst>
          </p:cNvPr>
          <p:cNvSpPr>
            <a:spLocks noGrp="1" noChangeArrowheads="1"/>
          </p:cNvSpPr>
          <p:nvPr>
            <p:ph idx="1"/>
          </p:nvPr>
        </p:nvSpPr>
        <p:spPr bwMode="auto">
          <a:xfrm>
            <a:off x="350439" y="1520043"/>
            <a:ext cx="8733054" cy="1454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a:t>SSD (Object Detection)</a:t>
            </a:r>
            <a:endParaRPr lang="en-US" sz="1600" dirty="0"/>
          </a:p>
          <a:p>
            <a:pPr lvl="1"/>
            <a:r>
              <a:rPr lang="en-US" sz="1600" dirty="0"/>
              <a:t>90% </a:t>
            </a:r>
            <a:r>
              <a:rPr lang="en-US" sz="1600" dirty="0" err="1"/>
              <a:t>Scomm</a:t>
            </a:r>
            <a:r>
              <a:rPr lang="en-US" sz="1600" dirty="0"/>
              <a:t> → </a:t>
            </a:r>
            <a:r>
              <a:rPr lang="en-US" sz="1600" b="1" dirty="0" err="1"/>
              <a:t>mAP</a:t>
            </a:r>
            <a:r>
              <a:rPr lang="en-US" sz="1600" b="1" dirty="0"/>
              <a:t>: 26.1%</a:t>
            </a:r>
            <a:endParaRPr lang="en-US" sz="1600" dirty="0"/>
          </a:p>
          <a:p>
            <a:pPr lvl="1"/>
            <a:r>
              <a:rPr lang="en-US" sz="1600" dirty="0"/>
              <a:t>1% communication improves </a:t>
            </a:r>
            <a:r>
              <a:rPr lang="en-US" sz="1600" dirty="0" err="1"/>
              <a:t>mAP</a:t>
            </a:r>
            <a:r>
              <a:rPr lang="en-US" sz="1600" dirty="0"/>
              <a:t> from </a:t>
            </a:r>
            <a:r>
              <a:rPr lang="en-US" sz="1600" b="1" dirty="0"/>
              <a:t>19.6% → 24.6%</a:t>
            </a:r>
            <a:endParaRPr lang="en-US" sz="1600" dirty="0"/>
          </a:p>
          <a:p>
            <a:pPr marL="457200" lvl="1" indent="0">
              <a:buNone/>
            </a:pPr>
            <a:endParaRPr lang="en-US" sz="1600" dirty="0"/>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40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F3D7595A-6B52-276B-2A36-404F69CEB50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28</a:t>
            </a:r>
          </a:p>
        </p:txBody>
      </p:sp>
      <p:pic>
        <p:nvPicPr>
          <p:cNvPr id="5" name="Picture 4">
            <a:extLst>
              <a:ext uri="{FF2B5EF4-FFF2-40B4-BE49-F238E27FC236}">
                <a16:creationId xmlns:a16="http://schemas.microsoft.com/office/drawing/2014/main" id="{990F4CAC-69CE-457C-80BE-610ECB66F44C}"/>
              </a:ext>
            </a:extLst>
          </p:cNvPr>
          <p:cNvPicPr>
            <a:picLocks noChangeAspect="1"/>
          </p:cNvPicPr>
          <p:nvPr/>
        </p:nvPicPr>
        <p:blipFill>
          <a:blip r:embed="rId2"/>
          <a:stretch>
            <a:fillRect/>
          </a:stretch>
        </p:blipFill>
        <p:spPr>
          <a:xfrm>
            <a:off x="1204778" y="2500739"/>
            <a:ext cx="6444512" cy="3654734"/>
          </a:xfrm>
          <a:prstGeom prst="rect">
            <a:avLst/>
          </a:prstGeom>
        </p:spPr>
      </p:pic>
    </p:spTree>
    <p:extLst>
      <p:ext uri="{BB962C8B-B14F-4D97-AF65-F5344CB8AC3E}">
        <p14:creationId xmlns:p14="http://schemas.microsoft.com/office/powerpoint/2010/main" val="116995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DAE76-44B0-C0D2-68ED-76F7A5FA4C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302A4-2B0E-32B9-ABE1-1CB048C73BAF}"/>
              </a:ext>
            </a:extLst>
          </p:cNvPr>
          <p:cNvSpPr>
            <a:spLocks noGrp="1"/>
          </p:cNvSpPr>
          <p:nvPr>
            <p:ph type="title"/>
          </p:nvPr>
        </p:nvSpPr>
        <p:spPr>
          <a:xfrm>
            <a:off x="235131" y="807029"/>
            <a:ext cx="8676257" cy="583232"/>
          </a:xfrm>
        </p:spPr>
        <p:txBody>
          <a:bodyPr/>
          <a:lstStyle/>
          <a:p>
            <a:pPr algn="ctr"/>
            <a:r>
              <a:rPr lang="en-US" sz="2500" dirty="0"/>
              <a:t>Result</a:t>
            </a:r>
            <a:br>
              <a:rPr lang="en-US" sz="2500" dirty="0"/>
            </a:br>
            <a:endParaRPr lang="en-US" sz="2500" dirty="0"/>
          </a:p>
        </p:txBody>
      </p:sp>
      <p:sp>
        <p:nvSpPr>
          <p:cNvPr id="4" name="Text Placeholder 3">
            <a:extLst>
              <a:ext uri="{FF2B5EF4-FFF2-40B4-BE49-F238E27FC236}">
                <a16:creationId xmlns:a16="http://schemas.microsoft.com/office/drawing/2014/main" id="{B4308C0A-F111-E08F-1591-5EDF261FA76C}"/>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8" name="Rectangle 4">
            <a:extLst>
              <a:ext uri="{FF2B5EF4-FFF2-40B4-BE49-F238E27FC236}">
                <a16:creationId xmlns:a16="http://schemas.microsoft.com/office/drawing/2014/main" id="{879A6D2B-3BA2-3AF2-9093-2AA721555C97}"/>
              </a:ext>
            </a:extLst>
          </p:cNvPr>
          <p:cNvSpPr>
            <a:spLocks noGrp="1" noChangeArrowheads="1"/>
          </p:cNvSpPr>
          <p:nvPr>
            <p:ph idx="1"/>
          </p:nvPr>
        </p:nvSpPr>
        <p:spPr bwMode="auto">
          <a:xfrm>
            <a:off x="350439" y="1520043"/>
            <a:ext cx="8733054" cy="1454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fr-FR" sz="1600" b="1" dirty="0"/>
              <a:t>DeepLabV3+ (Segmentation)</a:t>
            </a:r>
            <a:endParaRPr lang="fr-FR" sz="1600" dirty="0"/>
          </a:p>
          <a:p>
            <a:pPr lvl="1"/>
            <a:r>
              <a:rPr lang="fr-FR" sz="1600" dirty="0"/>
              <a:t>95% </a:t>
            </a:r>
            <a:r>
              <a:rPr lang="fr-FR" sz="1600" dirty="0" err="1"/>
              <a:t>Scomm</a:t>
            </a:r>
            <a:r>
              <a:rPr lang="fr-FR" sz="1600" dirty="0"/>
              <a:t> → </a:t>
            </a:r>
            <a:r>
              <a:rPr lang="fr-FR" sz="1600" b="1" dirty="0" err="1"/>
              <a:t>mIoU</a:t>
            </a:r>
            <a:r>
              <a:rPr lang="fr-FR" sz="1600" b="1" dirty="0"/>
              <a:t>: 77.5%</a:t>
            </a:r>
            <a:endParaRPr lang="fr-FR" sz="1600" dirty="0"/>
          </a:p>
          <a:p>
            <a:pPr lvl="1"/>
            <a:r>
              <a:rPr lang="fr-FR" sz="1600" dirty="0"/>
              <a:t>1% communication → </a:t>
            </a:r>
            <a:r>
              <a:rPr lang="fr-FR" sz="1600" b="1" dirty="0"/>
              <a:t>+12.2% </a:t>
            </a:r>
            <a:r>
              <a:rPr lang="fr-FR" sz="1600" b="1" dirty="0" err="1"/>
              <a:t>mIoU</a:t>
            </a:r>
            <a:r>
              <a:rPr lang="fr-FR" sz="1600" b="1" dirty="0"/>
              <a:t> </a:t>
            </a:r>
            <a:r>
              <a:rPr lang="fr-FR" sz="1600" b="1" dirty="0" err="1"/>
              <a:t>improvement</a:t>
            </a:r>
            <a:endParaRPr lang="fr-FR" sz="1600" dirty="0"/>
          </a:p>
          <a:p>
            <a:pPr marL="457200" lvl="1" indent="0">
              <a:buNone/>
            </a:pPr>
            <a:endParaRPr lang="en-US" sz="1600" dirty="0"/>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40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F3D7595A-6B52-276B-2A36-404F69CEB50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28</a:t>
            </a:r>
          </a:p>
        </p:txBody>
      </p:sp>
      <p:pic>
        <p:nvPicPr>
          <p:cNvPr id="5" name="Picture 4">
            <a:extLst>
              <a:ext uri="{FF2B5EF4-FFF2-40B4-BE49-F238E27FC236}">
                <a16:creationId xmlns:a16="http://schemas.microsoft.com/office/drawing/2014/main" id="{A1CBE47E-F7D9-4CCD-ACA2-E713D1BA98E0}"/>
              </a:ext>
            </a:extLst>
          </p:cNvPr>
          <p:cNvPicPr>
            <a:picLocks noChangeAspect="1"/>
          </p:cNvPicPr>
          <p:nvPr/>
        </p:nvPicPr>
        <p:blipFill>
          <a:blip r:embed="rId2"/>
          <a:stretch>
            <a:fillRect/>
          </a:stretch>
        </p:blipFill>
        <p:spPr>
          <a:xfrm>
            <a:off x="1551389" y="2471427"/>
            <a:ext cx="6041222" cy="3579544"/>
          </a:xfrm>
          <a:prstGeom prst="rect">
            <a:avLst/>
          </a:prstGeom>
        </p:spPr>
      </p:pic>
    </p:spTree>
    <p:extLst>
      <p:ext uri="{BB962C8B-B14F-4D97-AF65-F5344CB8AC3E}">
        <p14:creationId xmlns:p14="http://schemas.microsoft.com/office/powerpoint/2010/main" val="3944645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DAE76-44B0-C0D2-68ED-76F7A5FA4C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1302A4-2B0E-32B9-ABE1-1CB048C73BAF}"/>
              </a:ext>
            </a:extLst>
          </p:cNvPr>
          <p:cNvSpPr>
            <a:spLocks noGrp="1"/>
          </p:cNvSpPr>
          <p:nvPr>
            <p:ph type="title"/>
          </p:nvPr>
        </p:nvSpPr>
        <p:spPr>
          <a:xfrm>
            <a:off x="235131" y="807029"/>
            <a:ext cx="8676257" cy="583232"/>
          </a:xfrm>
        </p:spPr>
        <p:txBody>
          <a:bodyPr/>
          <a:lstStyle/>
          <a:p>
            <a:pPr algn="ctr"/>
            <a:r>
              <a:rPr lang="en-US" sz="2500" dirty="0"/>
              <a:t>Result</a:t>
            </a:r>
            <a:br>
              <a:rPr lang="en-US" sz="2500" dirty="0"/>
            </a:br>
            <a:endParaRPr lang="en-US" sz="2500" dirty="0"/>
          </a:p>
        </p:txBody>
      </p:sp>
      <p:sp>
        <p:nvSpPr>
          <p:cNvPr id="4" name="Text Placeholder 3">
            <a:extLst>
              <a:ext uri="{FF2B5EF4-FFF2-40B4-BE49-F238E27FC236}">
                <a16:creationId xmlns:a16="http://schemas.microsoft.com/office/drawing/2014/main" id="{B4308C0A-F111-E08F-1591-5EDF261FA76C}"/>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8" name="Rectangle 4">
            <a:extLst>
              <a:ext uri="{FF2B5EF4-FFF2-40B4-BE49-F238E27FC236}">
                <a16:creationId xmlns:a16="http://schemas.microsoft.com/office/drawing/2014/main" id="{879A6D2B-3BA2-3AF2-9093-2AA721555C97}"/>
              </a:ext>
            </a:extLst>
          </p:cNvPr>
          <p:cNvSpPr>
            <a:spLocks noGrp="1" noChangeArrowheads="1"/>
          </p:cNvSpPr>
          <p:nvPr>
            <p:ph idx="1"/>
          </p:nvPr>
        </p:nvSpPr>
        <p:spPr bwMode="auto">
          <a:xfrm>
            <a:off x="350439" y="1520043"/>
            <a:ext cx="8733054" cy="1454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a:t>ESRGAN (Super-Resolution)</a:t>
            </a:r>
            <a:endParaRPr lang="en-US" sz="1600" dirty="0"/>
          </a:p>
          <a:p>
            <a:pPr lvl="1"/>
            <a:r>
              <a:rPr lang="en-US" sz="1600" dirty="0"/>
              <a:t>90% </a:t>
            </a:r>
            <a:r>
              <a:rPr lang="en-US" sz="1600" dirty="0" err="1"/>
              <a:t>Scomm</a:t>
            </a:r>
            <a:r>
              <a:rPr lang="en-US" sz="1600" dirty="0"/>
              <a:t> → </a:t>
            </a:r>
            <a:r>
              <a:rPr lang="en-US" sz="1600" b="1" dirty="0"/>
              <a:t>PSNR: 32.46dB</a:t>
            </a:r>
            <a:r>
              <a:rPr lang="en-US" sz="1600" dirty="0"/>
              <a:t> (no quality loss)</a:t>
            </a:r>
          </a:p>
          <a:p>
            <a:pPr lvl="1"/>
            <a:r>
              <a:rPr lang="en-US" sz="1600" dirty="0"/>
              <a:t>+0.6dB gain over baselines with same bandwidth</a:t>
            </a:r>
          </a:p>
          <a:p>
            <a:pPr marL="457200" lvl="1" indent="0">
              <a:buNone/>
            </a:pPr>
            <a:endParaRPr lang="en-US" sz="1600" dirty="0"/>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40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F3D7595A-6B52-276B-2A36-404F69CEB504}"/>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28</a:t>
            </a:r>
          </a:p>
        </p:txBody>
      </p:sp>
      <p:pic>
        <p:nvPicPr>
          <p:cNvPr id="5" name="Picture 4">
            <a:extLst>
              <a:ext uri="{FF2B5EF4-FFF2-40B4-BE49-F238E27FC236}">
                <a16:creationId xmlns:a16="http://schemas.microsoft.com/office/drawing/2014/main" id="{5098D73D-DB1A-4237-8C69-1D9337D5E8B3}"/>
              </a:ext>
            </a:extLst>
          </p:cNvPr>
          <p:cNvPicPr>
            <a:picLocks noChangeAspect="1"/>
          </p:cNvPicPr>
          <p:nvPr/>
        </p:nvPicPr>
        <p:blipFill>
          <a:blip r:embed="rId2"/>
          <a:stretch>
            <a:fillRect/>
          </a:stretch>
        </p:blipFill>
        <p:spPr>
          <a:xfrm>
            <a:off x="1561840" y="2553629"/>
            <a:ext cx="6310252" cy="3646450"/>
          </a:xfrm>
          <a:prstGeom prst="rect">
            <a:avLst/>
          </a:prstGeom>
        </p:spPr>
      </p:pic>
    </p:spTree>
    <p:extLst>
      <p:ext uri="{BB962C8B-B14F-4D97-AF65-F5344CB8AC3E}">
        <p14:creationId xmlns:p14="http://schemas.microsoft.com/office/powerpoint/2010/main" val="180675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45EB8-2E18-65B2-0638-3C194220E2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4982A9-9F36-9750-14E0-9A74C3CB09E6}"/>
              </a:ext>
            </a:extLst>
          </p:cNvPr>
          <p:cNvSpPr>
            <a:spLocks noGrp="1"/>
          </p:cNvSpPr>
          <p:nvPr>
            <p:ph type="title"/>
          </p:nvPr>
        </p:nvSpPr>
        <p:spPr>
          <a:xfrm>
            <a:off x="235131" y="807029"/>
            <a:ext cx="8676257" cy="620556"/>
          </a:xfrm>
        </p:spPr>
        <p:txBody>
          <a:bodyPr>
            <a:normAutofit fontScale="90000"/>
          </a:bodyPr>
          <a:lstStyle/>
          <a:p>
            <a:pPr algn="ctr"/>
            <a:r>
              <a:rPr lang="en-US" dirty="0"/>
              <a:t>Outline</a:t>
            </a:r>
          </a:p>
        </p:txBody>
      </p:sp>
      <p:sp>
        <p:nvSpPr>
          <p:cNvPr id="3" name="Content Placeholder 2">
            <a:extLst>
              <a:ext uri="{FF2B5EF4-FFF2-40B4-BE49-F238E27FC236}">
                <a16:creationId xmlns:a16="http://schemas.microsoft.com/office/drawing/2014/main" id="{2073C8F6-5C70-270E-5A63-5A3B34C817F4}"/>
              </a:ext>
            </a:extLst>
          </p:cNvPr>
          <p:cNvSpPr>
            <a:spLocks noGrp="1"/>
          </p:cNvSpPr>
          <p:nvPr>
            <p:ph idx="1"/>
          </p:nvPr>
        </p:nvSpPr>
        <p:spPr>
          <a:xfrm>
            <a:off x="260350" y="1646971"/>
            <a:ext cx="8676257" cy="3952300"/>
          </a:xfrm>
        </p:spPr>
        <p:txBody>
          <a:bodyPr>
            <a:normAutofit/>
          </a:bodyPr>
          <a:lstStyle/>
          <a:p>
            <a:r>
              <a:rPr lang="en-US" sz="1800" dirty="0">
                <a:solidFill>
                  <a:schemeClr val="bg1">
                    <a:lumMod val="65000"/>
                  </a:schemeClr>
                </a:solidFill>
              </a:rPr>
              <a:t>Introduction</a:t>
            </a:r>
          </a:p>
          <a:p>
            <a:r>
              <a:rPr lang="en-US" sz="1800" dirty="0">
                <a:solidFill>
                  <a:schemeClr val="bg1">
                    <a:lumMod val="65000"/>
                  </a:schemeClr>
                </a:solidFill>
              </a:rPr>
              <a:t>Research Problem</a:t>
            </a:r>
          </a:p>
          <a:p>
            <a:pPr fontAlgn="base"/>
            <a:r>
              <a:rPr lang="en-US" sz="1800" dirty="0">
                <a:solidFill>
                  <a:schemeClr val="bg1">
                    <a:lumMod val="65000"/>
                  </a:schemeClr>
                </a:solidFill>
              </a:rPr>
              <a:t>Related work​</a:t>
            </a:r>
          </a:p>
          <a:p>
            <a:pPr fontAlgn="base"/>
            <a:r>
              <a:rPr lang="en-US" sz="1800" dirty="0">
                <a:solidFill>
                  <a:schemeClr val="bg1">
                    <a:lumMod val="65000"/>
                  </a:schemeClr>
                </a:solidFill>
              </a:rPr>
              <a:t>Methodology​</a:t>
            </a:r>
          </a:p>
          <a:p>
            <a:pPr fontAlgn="base"/>
            <a:r>
              <a:rPr lang="en-US" sz="1800" dirty="0">
                <a:solidFill>
                  <a:schemeClr val="bg1">
                    <a:lumMod val="65000"/>
                  </a:schemeClr>
                </a:solidFill>
              </a:rPr>
              <a:t>Experimental Results</a:t>
            </a:r>
          </a:p>
          <a:p>
            <a:pPr fontAlgn="base"/>
            <a:r>
              <a:rPr lang="en-US" sz="1800" dirty="0"/>
              <a:t>Contributions​</a:t>
            </a:r>
          </a:p>
          <a:p>
            <a:pPr fontAlgn="base"/>
            <a:r>
              <a:rPr lang="en-US" sz="1800" dirty="0">
                <a:solidFill>
                  <a:schemeClr val="bg1">
                    <a:lumMod val="65000"/>
                  </a:schemeClr>
                </a:solidFill>
              </a:rPr>
              <a:t>Conclusion​ and Limitation</a:t>
            </a:r>
          </a:p>
          <a:p>
            <a:pPr marL="0" indent="0">
              <a:buNone/>
            </a:pPr>
            <a:endParaRPr lang="en-US" sz="1800" dirty="0"/>
          </a:p>
        </p:txBody>
      </p:sp>
      <p:sp>
        <p:nvSpPr>
          <p:cNvPr id="4" name="Text Placeholder 3">
            <a:extLst>
              <a:ext uri="{FF2B5EF4-FFF2-40B4-BE49-F238E27FC236}">
                <a16:creationId xmlns:a16="http://schemas.microsoft.com/office/drawing/2014/main" id="{A1CDB32C-6F1B-1AD2-D12C-315466392424}"/>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96FEAC80-4AA1-4967-E552-AF83D8521072}"/>
              </a:ext>
            </a:extLst>
          </p:cNvPr>
          <p:cNvSpPr txBox="1"/>
          <p:nvPr/>
        </p:nvSpPr>
        <p:spPr>
          <a:xfrm>
            <a:off x="8378890" y="6490007"/>
            <a:ext cx="429207" cy="323165"/>
          </a:xfrm>
          <a:prstGeom prst="rect">
            <a:avLst/>
          </a:prstGeom>
          <a:noFill/>
        </p:spPr>
        <p:txBody>
          <a:bodyPr wrap="square" rtlCol="0">
            <a:spAutoFit/>
          </a:bodyPr>
          <a:lstStyle/>
          <a:p>
            <a:r>
              <a:rPr lang="en-US" sz="1500" dirty="0">
                <a:solidFill>
                  <a:schemeClr val="bg1"/>
                </a:solidFill>
              </a:rPr>
              <a:t>2</a:t>
            </a:r>
          </a:p>
        </p:txBody>
      </p:sp>
    </p:spTree>
    <p:extLst>
      <p:ext uri="{BB962C8B-B14F-4D97-AF65-F5344CB8AC3E}">
        <p14:creationId xmlns:p14="http://schemas.microsoft.com/office/powerpoint/2010/main" val="14676817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BBEA16-EDC0-7DA6-B8C3-302CA9463E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8F98CD-0065-8245-89A2-E0CE0B7AD70B}"/>
              </a:ext>
            </a:extLst>
          </p:cNvPr>
          <p:cNvSpPr>
            <a:spLocks noGrp="1"/>
          </p:cNvSpPr>
          <p:nvPr>
            <p:ph type="title"/>
          </p:nvPr>
        </p:nvSpPr>
        <p:spPr>
          <a:xfrm>
            <a:off x="235131" y="807028"/>
            <a:ext cx="8676257" cy="573903"/>
          </a:xfrm>
        </p:spPr>
        <p:txBody>
          <a:bodyPr/>
          <a:lstStyle/>
          <a:p>
            <a:pPr algn="ctr"/>
            <a:r>
              <a:rPr lang="en-US" sz="2500" dirty="0"/>
              <a:t>Contributions</a:t>
            </a:r>
          </a:p>
        </p:txBody>
      </p:sp>
      <p:sp>
        <p:nvSpPr>
          <p:cNvPr id="3" name="Content Placeholder 2">
            <a:extLst>
              <a:ext uri="{FF2B5EF4-FFF2-40B4-BE49-F238E27FC236}">
                <a16:creationId xmlns:a16="http://schemas.microsoft.com/office/drawing/2014/main" id="{A1A49943-3EAD-51F1-0401-C7B71B38FB09}"/>
              </a:ext>
            </a:extLst>
          </p:cNvPr>
          <p:cNvSpPr>
            <a:spLocks noGrp="1"/>
          </p:cNvSpPr>
          <p:nvPr>
            <p:ph idx="1"/>
          </p:nvPr>
        </p:nvSpPr>
        <p:spPr>
          <a:xfrm>
            <a:off x="207393" y="1586393"/>
            <a:ext cx="8676257" cy="4223392"/>
          </a:xfrm>
        </p:spPr>
        <p:txBody>
          <a:bodyPr/>
          <a:lstStyle/>
          <a:p>
            <a:pPr fontAlgn="base"/>
            <a:r>
              <a:rPr lang="en-US" sz="1800" dirty="0"/>
              <a:t>DISCO Framework for Distributed Inference,​</a:t>
            </a:r>
          </a:p>
          <a:p>
            <a:pPr fontAlgn="base"/>
            <a:r>
              <a:rPr lang="en-US" sz="1800" dirty="0"/>
              <a:t>Conversion of Communication Selection to Weight Pruning,​</a:t>
            </a:r>
          </a:p>
          <a:p>
            <a:pPr fontAlgn="base"/>
            <a:r>
              <a:rPr lang="en-US" sz="1800" dirty="0"/>
              <a:t>Significant Reduction in Communication with Minimal Accuracy Loss​</a:t>
            </a:r>
          </a:p>
          <a:p>
            <a:pPr fontAlgn="base"/>
            <a:r>
              <a:rPr lang="en-US" sz="1800" dirty="0"/>
              <a:t>Demonstration of Model Parallelism Benefits​</a:t>
            </a:r>
          </a:p>
          <a:p>
            <a:pPr fontAlgn="base"/>
            <a:r>
              <a:rPr lang="en-US" sz="1800" dirty="0"/>
              <a:t>Comparison with Existing Methods​</a:t>
            </a:r>
          </a:p>
          <a:p>
            <a:pPr fontAlgn="base"/>
            <a:r>
              <a:rPr lang="en-US" sz="1800" dirty="0"/>
              <a:t>Experimental Validation Across Diverse DNN Architectures</a:t>
            </a:r>
          </a:p>
        </p:txBody>
      </p:sp>
      <p:sp>
        <p:nvSpPr>
          <p:cNvPr id="4" name="Text Placeholder 3">
            <a:extLst>
              <a:ext uri="{FF2B5EF4-FFF2-40B4-BE49-F238E27FC236}">
                <a16:creationId xmlns:a16="http://schemas.microsoft.com/office/drawing/2014/main" id="{3AB07CE4-6E34-80BC-E996-76FC26BCCB67}"/>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6" name="TextBox 5">
            <a:extLst>
              <a:ext uri="{FF2B5EF4-FFF2-40B4-BE49-F238E27FC236}">
                <a16:creationId xmlns:a16="http://schemas.microsoft.com/office/drawing/2014/main" id="{E0C437E8-BC23-375C-2CAA-6137FD42291E}"/>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32</a:t>
            </a:r>
          </a:p>
        </p:txBody>
      </p:sp>
    </p:spTree>
    <p:extLst>
      <p:ext uri="{BB962C8B-B14F-4D97-AF65-F5344CB8AC3E}">
        <p14:creationId xmlns:p14="http://schemas.microsoft.com/office/powerpoint/2010/main" val="3351630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45EB8-2E18-65B2-0638-3C194220E2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4982A9-9F36-9750-14E0-9A74C3CB09E6}"/>
              </a:ext>
            </a:extLst>
          </p:cNvPr>
          <p:cNvSpPr>
            <a:spLocks noGrp="1"/>
          </p:cNvSpPr>
          <p:nvPr>
            <p:ph type="title"/>
          </p:nvPr>
        </p:nvSpPr>
        <p:spPr>
          <a:xfrm>
            <a:off x="235131" y="807029"/>
            <a:ext cx="8676257" cy="620556"/>
          </a:xfrm>
        </p:spPr>
        <p:txBody>
          <a:bodyPr>
            <a:normAutofit fontScale="90000"/>
          </a:bodyPr>
          <a:lstStyle/>
          <a:p>
            <a:pPr algn="ctr"/>
            <a:r>
              <a:rPr lang="en-US" dirty="0"/>
              <a:t>Outline</a:t>
            </a:r>
          </a:p>
        </p:txBody>
      </p:sp>
      <p:sp>
        <p:nvSpPr>
          <p:cNvPr id="3" name="Content Placeholder 2">
            <a:extLst>
              <a:ext uri="{FF2B5EF4-FFF2-40B4-BE49-F238E27FC236}">
                <a16:creationId xmlns:a16="http://schemas.microsoft.com/office/drawing/2014/main" id="{2073C8F6-5C70-270E-5A63-5A3B34C817F4}"/>
              </a:ext>
            </a:extLst>
          </p:cNvPr>
          <p:cNvSpPr>
            <a:spLocks noGrp="1"/>
          </p:cNvSpPr>
          <p:nvPr>
            <p:ph idx="1"/>
          </p:nvPr>
        </p:nvSpPr>
        <p:spPr>
          <a:xfrm>
            <a:off x="260350" y="1646971"/>
            <a:ext cx="8676257" cy="3952300"/>
          </a:xfrm>
        </p:spPr>
        <p:txBody>
          <a:bodyPr>
            <a:normAutofit/>
          </a:bodyPr>
          <a:lstStyle/>
          <a:p>
            <a:r>
              <a:rPr lang="en-US" sz="1800" dirty="0">
                <a:solidFill>
                  <a:schemeClr val="bg1">
                    <a:lumMod val="65000"/>
                  </a:schemeClr>
                </a:solidFill>
              </a:rPr>
              <a:t>Introduction</a:t>
            </a:r>
          </a:p>
          <a:p>
            <a:r>
              <a:rPr lang="en-US" sz="1800" dirty="0">
                <a:solidFill>
                  <a:schemeClr val="bg1">
                    <a:lumMod val="65000"/>
                  </a:schemeClr>
                </a:solidFill>
              </a:rPr>
              <a:t>Research Problem</a:t>
            </a:r>
          </a:p>
          <a:p>
            <a:pPr fontAlgn="base"/>
            <a:r>
              <a:rPr lang="en-US" sz="1800" dirty="0">
                <a:solidFill>
                  <a:schemeClr val="bg1">
                    <a:lumMod val="65000"/>
                  </a:schemeClr>
                </a:solidFill>
              </a:rPr>
              <a:t>Related work​</a:t>
            </a:r>
          </a:p>
          <a:p>
            <a:pPr fontAlgn="base"/>
            <a:r>
              <a:rPr lang="en-US" sz="1800" dirty="0">
                <a:solidFill>
                  <a:schemeClr val="bg1">
                    <a:lumMod val="65000"/>
                  </a:schemeClr>
                </a:solidFill>
              </a:rPr>
              <a:t>Methodology​</a:t>
            </a:r>
          </a:p>
          <a:p>
            <a:pPr fontAlgn="base"/>
            <a:r>
              <a:rPr lang="en-US" sz="1800" dirty="0">
                <a:solidFill>
                  <a:schemeClr val="bg1">
                    <a:lumMod val="65000"/>
                  </a:schemeClr>
                </a:solidFill>
              </a:rPr>
              <a:t>Experimental Results</a:t>
            </a:r>
            <a:endParaRPr lang="en-US" sz="1800" dirty="0"/>
          </a:p>
          <a:p>
            <a:pPr fontAlgn="base"/>
            <a:r>
              <a:rPr lang="en-US" sz="1800" dirty="0">
                <a:solidFill>
                  <a:schemeClr val="bg1">
                    <a:lumMod val="65000"/>
                  </a:schemeClr>
                </a:solidFill>
              </a:rPr>
              <a:t>Contributions​</a:t>
            </a:r>
          </a:p>
          <a:p>
            <a:pPr fontAlgn="base"/>
            <a:r>
              <a:rPr lang="en-US" sz="1800" dirty="0"/>
              <a:t>Conclusion​ and Limitation</a:t>
            </a:r>
          </a:p>
          <a:p>
            <a:pPr marL="0" indent="0">
              <a:buNone/>
            </a:pPr>
            <a:endParaRPr lang="en-US" sz="1800" dirty="0"/>
          </a:p>
        </p:txBody>
      </p:sp>
      <p:sp>
        <p:nvSpPr>
          <p:cNvPr id="4" name="Text Placeholder 3">
            <a:extLst>
              <a:ext uri="{FF2B5EF4-FFF2-40B4-BE49-F238E27FC236}">
                <a16:creationId xmlns:a16="http://schemas.microsoft.com/office/drawing/2014/main" id="{A1CDB32C-6F1B-1AD2-D12C-315466392424}"/>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96FEAC80-4AA1-4967-E552-AF83D8521072}"/>
              </a:ext>
            </a:extLst>
          </p:cNvPr>
          <p:cNvSpPr txBox="1"/>
          <p:nvPr/>
        </p:nvSpPr>
        <p:spPr>
          <a:xfrm>
            <a:off x="8378890" y="6490007"/>
            <a:ext cx="429207" cy="323165"/>
          </a:xfrm>
          <a:prstGeom prst="rect">
            <a:avLst/>
          </a:prstGeom>
          <a:noFill/>
        </p:spPr>
        <p:txBody>
          <a:bodyPr wrap="square" rtlCol="0">
            <a:spAutoFit/>
          </a:bodyPr>
          <a:lstStyle/>
          <a:p>
            <a:r>
              <a:rPr lang="en-US" sz="1500" dirty="0">
                <a:solidFill>
                  <a:schemeClr val="bg1"/>
                </a:solidFill>
              </a:rPr>
              <a:t>2</a:t>
            </a:r>
          </a:p>
        </p:txBody>
      </p:sp>
    </p:spTree>
    <p:extLst>
      <p:ext uri="{BB962C8B-B14F-4D97-AF65-F5344CB8AC3E}">
        <p14:creationId xmlns:p14="http://schemas.microsoft.com/office/powerpoint/2010/main" val="2099058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45EB8-2E18-65B2-0638-3C194220E2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4982A9-9F36-9750-14E0-9A74C3CB09E6}"/>
              </a:ext>
            </a:extLst>
          </p:cNvPr>
          <p:cNvSpPr>
            <a:spLocks noGrp="1"/>
          </p:cNvSpPr>
          <p:nvPr>
            <p:ph type="title"/>
          </p:nvPr>
        </p:nvSpPr>
        <p:spPr>
          <a:xfrm>
            <a:off x="235131" y="807029"/>
            <a:ext cx="8676257" cy="620556"/>
          </a:xfrm>
        </p:spPr>
        <p:txBody>
          <a:bodyPr>
            <a:normAutofit fontScale="90000"/>
          </a:bodyPr>
          <a:lstStyle/>
          <a:p>
            <a:pPr algn="ctr"/>
            <a:r>
              <a:rPr lang="en-US" dirty="0"/>
              <a:t>Outline</a:t>
            </a:r>
          </a:p>
        </p:txBody>
      </p:sp>
      <p:sp>
        <p:nvSpPr>
          <p:cNvPr id="3" name="Content Placeholder 2">
            <a:extLst>
              <a:ext uri="{FF2B5EF4-FFF2-40B4-BE49-F238E27FC236}">
                <a16:creationId xmlns:a16="http://schemas.microsoft.com/office/drawing/2014/main" id="{2073C8F6-5C70-270E-5A63-5A3B34C817F4}"/>
              </a:ext>
            </a:extLst>
          </p:cNvPr>
          <p:cNvSpPr>
            <a:spLocks noGrp="1"/>
          </p:cNvSpPr>
          <p:nvPr>
            <p:ph idx="1"/>
          </p:nvPr>
        </p:nvSpPr>
        <p:spPr>
          <a:xfrm>
            <a:off x="260350" y="1646971"/>
            <a:ext cx="8676257" cy="3952300"/>
          </a:xfrm>
        </p:spPr>
        <p:txBody>
          <a:bodyPr>
            <a:normAutofit/>
          </a:bodyPr>
          <a:lstStyle/>
          <a:p>
            <a:r>
              <a:rPr lang="en-US" sz="1800" dirty="0"/>
              <a:t>Introduction</a:t>
            </a:r>
          </a:p>
          <a:p>
            <a:r>
              <a:rPr lang="en-US" sz="1800" dirty="0">
                <a:solidFill>
                  <a:schemeClr val="bg1">
                    <a:lumMod val="65000"/>
                  </a:schemeClr>
                </a:solidFill>
              </a:rPr>
              <a:t>Research Problem</a:t>
            </a:r>
          </a:p>
          <a:p>
            <a:pPr fontAlgn="base"/>
            <a:r>
              <a:rPr lang="en-US" sz="1800" dirty="0">
                <a:solidFill>
                  <a:schemeClr val="bg1">
                    <a:lumMod val="65000"/>
                  </a:schemeClr>
                </a:solidFill>
              </a:rPr>
              <a:t>Related work​</a:t>
            </a:r>
          </a:p>
          <a:p>
            <a:pPr fontAlgn="base"/>
            <a:r>
              <a:rPr lang="en-US" sz="1800" dirty="0">
                <a:solidFill>
                  <a:schemeClr val="bg1">
                    <a:lumMod val="65000"/>
                  </a:schemeClr>
                </a:solidFill>
              </a:rPr>
              <a:t>Methodology​</a:t>
            </a:r>
          </a:p>
          <a:p>
            <a:pPr fontAlgn="base"/>
            <a:r>
              <a:rPr lang="en-US" sz="1800" dirty="0">
                <a:solidFill>
                  <a:schemeClr val="bg1">
                    <a:lumMod val="65000"/>
                  </a:schemeClr>
                </a:solidFill>
              </a:rPr>
              <a:t>Experimental Results</a:t>
            </a:r>
            <a:endParaRPr lang="en-US" sz="1800" dirty="0"/>
          </a:p>
          <a:p>
            <a:pPr fontAlgn="base"/>
            <a:r>
              <a:rPr lang="en-US" sz="1800" dirty="0">
                <a:solidFill>
                  <a:schemeClr val="bg1">
                    <a:lumMod val="65000"/>
                  </a:schemeClr>
                </a:solidFill>
              </a:rPr>
              <a:t>Contributions​</a:t>
            </a:r>
          </a:p>
          <a:p>
            <a:pPr fontAlgn="base"/>
            <a:r>
              <a:rPr lang="en-US" sz="1800" dirty="0">
                <a:solidFill>
                  <a:schemeClr val="bg1">
                    <a:lumMod val="65000"/>
                  </a:schemeClr>
                </a:solidFill>
              </a:rPr>
              <a:t>Conclusion​ and Limitation</a:t>
            </a:r>
          </a:p>
          <a:p>
            <a:pPr marL="0" indent="0">
              <a:buNone/>
            </a:pPr>
            <a:endParaRPr lang="en-US" sz="1800" dirty="0"/>
          </a:p>
        </p:txBody>
      </p:sp>
      <p:sp>
        <p:nvSpPr>
          <p:cNvPr id="4" name="Text Placeholder 3">
            <a:extLst>
              <a:ext uri="{FF2B5EF4-FFF2-40B4-BE49-F238E27FC236}">
                <a16:creationId xmlns:a16="http://schemas.microsoft.com/office/drawing/2014/main" id="{A1CDB32C-6F1B-1AD2-D12C-315466392424}"/>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96FEAC80-4AA1-4967-E552-AF83D8521072}"/>
              </a:ext>
            </a:extLst>
          </p:cNvPr>
          <p:cNvSpPr txBox="1"/>
          <p:nvPr/>
        </p:nvSpPr>
        <p:spPr>
          <a:xfrm>
            <a:off x="8378890" y="6490007"/>
            <a:ext cx="429207" cy="323165"/>
          </a:xfrm>
          <a:prstGeom prst="rect">
            <a:avLst/>
          </a:prstGeom>
          <a:noFill/>
        </p:spPr>
        <p:txBody>
          <a:bodyPr wrap="square" rtlCol="0">
            <a:spAutoFit/>
          </a:bodyPr>
          <a:lstStyle/>
          <a:p>
            <a:r>
              <a:rPr lang="en-US" sz="1500" dirty="0">
                <a:solidFill>
                  <a:schemeClr val="bg1"/>
                </a:solidFill>
              </a:rPr>
              <a:t>2</a:t>
            </a:r>
          </a:p>
        </p:txBody>
      </p:sp>
    </p:spTree>
    <p:extLst>
      <p:ext uri="{BB962C8B-B14F-4D97-AF65-F5344CB8AC3E}">
        <p14:creationId xmlns:p14="http://schemas.microsoft.com/office/powerpoint/2010/main" val="38560564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BBEA16-EDC0-7DA6-B8C3-302CA9463E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8F98CD-0065-8245-89A2-E0CE0B7AD70B}"/>
              </a:ext>
            </a:extLst>
          </p:cNvPr>
          <p:cNvSpPr>
            <a:spLocks noGrp="1"/>
          </p:cNvSpPr>
          <p:nvPr>
            <p:ph type="title"/>
          </p:nvPr>
        </p:nvSpPr>
        <p:spPr>
          <a:xfrm>
            <a:off x="235131" y="807028"/>
            <a:ext cx="8676257" cy="573903"/>
          </a:xfrm>
        </p:spPr>
        <p:txBody>
          <a:bodyPr/>
          <a:lstStyle/>
          <a:p>
            <a:pPr algn="ctr"/>
            <a:r>
              <a:rPr lang="en-US" sz="2500" dirty="0"/>
              <a:t>Conclusion and Limitation</a:t>
            </a:r>
          </a:p>
        </p:txBody>
      </p:sp>
      <p:sp>
        <p:nvSpPr>
          <p:cNvPr id="3" name="Content Placeholder 2">
            <a:extLst>
              <a:ext uri="{FF2B5EF4-FFF2-40B4-BE49-F238E27FC236}">
                <a16:creationId xmlns:a16="http://schemas.microsoft.com/office/drawing/2014/main" id="{A1A49943-3EAD-51F1-0401-C7B71B38FB09}"/>
              </a:ext>
            </a:extLst>
          </p:cNvPr>
          <p:cNvSpPr>
            <a:spLocks noGrp="1"/>
          </p:cNvSpPr>
          <p:nvPr>
            <p:ph idx="1"/>
          </p:nvPr>
        </p:nvSpPr>
        <p:spPr>
          <a:xfrm>
            <a:off x="207393" y="1586393"/>
            <a:ext cx="8676257" cy="4223392"/>
          </a:xfrm>
        </p:spPr>
        <p:txBody>
          <a:bodyPr/>
          <a:lstStyle/>
          <a:p>
            <a:pPr>
              <a:lnSpc>
                <a:spcPct val="100000"/>
              </a:lnSpc>
            </a:pPr>
            <a:r>
              <a:rPr lang="en-US" sz="1600" b="1" dirty="0"/>
              <a:t>Key Findings: </a:t>
            </a:r>
          </a:p>
          <a:p>
            <a:pPr lvl="1">
              <a:lnSpc>
                <a:spcPct val="100000"/>
              </a:lnSpc>
            </a:pPr>
            <a:r>
              <a:rPr lang="en-US" sz="1600" dirty="0"/>
              <a:t> Significant Communication Reduction</a:t>
            </a:r>
          </a:p>
          <a:p>
            <a:pPr lvl="1">
              <a:lnSpc>
                <a:spcPct val="100000"/>
              </a:lnSpc>
            </a:pPr>
            <a:r>
              <a:rPr lang="en-US" sz="1600" dirty="0"/>
              <a:t>High Accuracy with Sparse Communication</a:t>
            </a:r>
          </a:p>
          <a:p>
            <a:pPr lvl="1">
              <a:lnSpc>
                <a:spcPct val="100000"/>
              </a:lnSpc>
            </a:pPr>
            <a:r>
              <a:rPr lang="en-US" sz="1600" dirty="0"/>
              <a:t>Generalizable Framework</a:t>
            </a:r>
          </a:p>
          <a:p>
            <a:pPr lvl="1">
              <a:lnSpc>
                <a:spcPct val="100000"/>
              </a:lnSpc>
            </a:pPr>
            <a:r>
              <a:rPr lang="en-US" sz="1600" dirty="0"/>
              <a:t>Joint Model-System Optimization</a:t>
            </a:r>
          </a:p>
          <a:p>
            <a:pPr lvl="1">
              <a:lnSpc>
                <a:spcPct val="100000"/>
              </a:lnSpc>
            </a:pPr>
            <a:r>
              <a:rPr lang="en-US" sz="1600" dirty="0"/>
              <a:t>Structured Pruning Strategy</a:t>
            </a:r>
          </a:p>
          <a:p>
            <a:pPr>
              <a:lnSpc>
                <a:spcPct val="100000"/>
              </a:lnSpc>
            </a:pPr>
            <a:r>
              <a:rPr lang="en-US" sz="1600" b="1" dirty="0"/>
              <a:t>Limitations:</a:t>
            </a:r>
          </a:p>
          <a:p>
            <a:pPr lvl="1">
              <a:lnSpc>
                <a:spcPct val="100000"/>
              </a:lnSpc>
            </a:pPr>
            <a:r>
              <a:rPr lang="en-US" sz="1600" dirty="0"/>
              <a:t>Only Tested on Two-Node Configurations</a:t>
            </a:r>
          </a:p>
          <a:p>
            <a:pPr lvl="1">
              <a:lnSpc>
                <a:spcPct val="100000"/>
              </a:lnSpc>
            </a:pPr>
            <a:r>
              <a:rPr lang="en-US" sz="1600" dirty="0"/>
              <a:t>Assumes Synchronous Execution</a:t>
            </a:r>
          </a:p>
          <a:p>
            <a:pPr lvl="1">
              <a:lnSpc>
                <a:spcPct val="100000"/>
              </a:lnSpc>
            </a:pPr>
            <a:r>
              <a:rPr lang="en-US" sz="1600" b="1" dirty="0"/>
              <a:t>Initial Dense Training Requirement</a:t>
            </a:r>
            <a:endParaRPr lang="en-US" sz="1600" dirty="0"/>
          </a:p>
          <a:p>
            <a:pPr lvl="1">
              <a:lnSpc>
                <a:spcPct val="100000"/>
              </a:lnSpc>
            </a:pPr>
            <a:r>
              <a:rPr lang="en-US" sz="1600" dirty="0"/>
              <a:t>Hardware-Specific Optimizations Not Explored</a:t>
            </a:r>
          </a:p>
        </p:txBody>
      </p:sp>
      <p:sp>
        <p:nvSpPr>
          <p:cNvPr id="4" name="Text Placeholder 3">
            <a:extLst>
              <a:ext uri="{FF2B5EF4-FFF2-40B4-BE49-F238E27FC236}">
                <a16:creationId xmlns:a16="http://schemas.microsoft.com/office/drawing/2014/main" id="{3AB07CE4-6E34-80BC-E996-76FC26BCCB67}"/>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6" name="TextBox 5">
            <a:extLst>
              <a:ext uri="{FF2B5EF4-FFF2-40B4-BE49-F238E27FC236}">
                <a16:creationId xmlns:a16="http://schemas.microsoft.com/office/drawing/2014/main" id="{E0C437E8-BC23-375C-2CAA-6137FD42291E}"/>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32</a:t>
            </a:r>
          </a:p>
        </p:txBody>
      </p:sp>
    </p:spTree>
    <p:extLst>
      <p:ext uri="{BB962C8B-B14F-4D97-AF65-F5344CB8AC3E}">
        <p14:creationId xmlns:p14="http://schemas.microsoft.com/office/powerpoint/2010/main" val="472117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2D04D-957D-6BA7-AE2A-0148C095F455}"/>
              </a:ext>
            </a:extLst>
          </p:cNvPr>
          <p:cNvSpPr>
            <a:spLocks noGrp="1"/>
          </p:cNvSpPr>
          <p:nvPr>
            <p:ph type="title"/>
          </p:nvPr>
        </p:nvSpPr>
        <p:spPr>
          <a:xfrm>
            <a:off x="232612" y="674032"/>
            <a:ext cx="8676257" cy="469411"/>
          </a:xfrm>
        </p:spPr>
        <p:txBody>
          <a:bodyPr/>
          <a:lstStyle/>
          <a:p>
            <a:pPr algn="ctr"/>
            <a:r>
              <a:rPr lang="en-US" sz="2500" dirty="0"/>
              <a:t>References</a:t>
            </a:r>
          </a:p>
        </p:txBody>
      </p:sp>
      <p:sp>
        <p:nvSpPr>
          <p:cNvPr id="3" name="Content Placeholder 2">
            <a:extLst>
              <a:ext uri="{FF2B5EF4-FFF2-40B4-BE49-F238E27FC236}">
                <a16:creationId xmlns:a16="http://schemas.microsoft.com/office/drawing/2014/main" id="{92D35B03-546D-B4A2-B912-E6867C5B6571}"/>
              </a:ext>
            </a:extLst>
          </p:cNvPr>
          <p:cNvSpPr>
            <a:spLocks noGrp="1"/>
          </p:cNvSpPr>
          <p:nvPr>
            <p:ph idx="1"/>
          </p:nvPr>
        </p:nvSpPr>
        <p:spPr>
          <a:xfrm>
            <a:off x="232612" y="1143444"/>
            <a:ext cx="8623300" cy="5117397"/>
          </a:xfrm>
        </p:spPr>
        <p:txBody>
          <a:bodyPr/>
          <a:lstStyle/>
          <a:p>
            <a:pPr marL="0" indent="0" algn="just">
              <a:buNone/>
            </a:pPr>
            <a:r>
              <a:rPr lang="en-US" sz="1000" dirty="0"/>
              <a:t>1. R. </a:t>
            </a:r>
            <a:r>
              <a:rPr lang="en-US" sz="1000" dirty="0" err="1"/>
              <a:t>Latha</a:t>
            </a:r>
            <a:r>
              <a:rPr lang="en-US" sz="1000" dirty="0"/>
              <a:t>, G. R. R. Sreekanth, R. </a:t>
            </a:r>
            <a:r>
              <a:rPr lang="en-US" sz="1000" dirty="0" err="1"/>
              <a:t>Suganthe</a:t>
            </a:r>
            <a:r>
              <a:rPr lang="en-US" sz="1000" dirty="0"/>
              <a:t>, and R. E. Selvaraj, “A survey on the applications of deep neural networks,” in 2021 International Conference on Computer Communication and Informatics (ICCCI), 2021.2. Pottle J. Virtual reality and the transformation of medical education. Future healthcare journal. 2019 Oct 1;6(3):181-5.</a:t>
            </a:r>
          </a:p>
          <a:p>
            <a:pPr marL="0" indent="0" algn="just">
              <a:buNone/>
            </a:pPr>
            <a:r>
              <a:rPr lang="en-US" sz="1000" dirty="0"/>
              <a:t>2. J. Kim, Y. Park, G. Kim, and S. J. Hwang, “</a:t>
            </a:r>
            <a:r>
              <a:rPr lang="en-US" sz="1000" dirty="0" err="1"/>
              <a:t>SplitNet</a:t>
            </a:r>
            <a:r>
              <a:rPr lang="en-US" sz="1000" dirty="0"/>
              <a:t>: Learning to semantically split deep networks for parameter reduction and model parallelization,” in Proceedings of the 34th International Conference on Machine Learning, 2017, pp. 1866–1874.</a:t>
            </a:r>
          </a:p>
          <a:p>
            <a:pPr marL="0" indent="0" algn="just">
              <a:buNone/>
            </a:pPr>
            <a:r>
              <a:rPr lang="en-US" sz="1000" dirty="0"/>
              <a:t>3. X. Dong, Z. Li, M. Li, Z. Qu, B. D. Salvo, C. Liu, and H.-T. Kung, “</a:t>
            </a:r>
            <a:r>
              <a:rPr lang="en-US" sz="1000" dirty="0" err="1"/>
              <a:t>SplitNets</a:t>
            </a:r>
            <a:r>
              <a:rPr lang="en-US" sz="1000" dirty="0"/>
              <a:t>: Designing neural architectures for efficient distributed computing on head-mounted systems,” in Proceedings of the IEEE Conference on Computer Vision and Pattern Recognition (CVPR), 2022.</a:t>
            </a:r>
          </a:p>
          <a:p>
            <a:pPr marL="0" indent="0" algn="just">
              <a:buNone/>
            </a:pPr>
            <a:r>
              <a:rPr lang="en-US" sz="1000" dirty="0"/>
              <a:t>4. R. </a:t>
            </a:r>
            <a:r>
              <a:rPr lang="en-US" sz="1000" dirty="0" err="1"/>
              <a:t>Hadidi</a:t>
            </a:r>
            <a:r>
              <a:rPr lang="en-US" sz="1000" dirty="0"/>
              <a:t>, B. </a:t>
            </a:r>
            <a:r>
              <a:rPr lang="en-US" sz="1000" dirty="0" err="1"/>
              <a:t>Asgari</a:t>
            </a:r>
            <a:r>
              <a:rPr lang="en-US" sz="1000" dirty="0"/>
              <a:t>, J. Cao, Y. Bae, D. E. Shim, H. Kim, S.-K. Lim, M. S. </a:t>
            </a:r>
            <a:r>
              <a:rPr lang="en-US" sz="1000" dirty="0" err="1"/>
              <a:t>Ryoo</a:t>
            </a:r>
            <a:r>
              <a:rPr lang="en-US" sz="1000" dirty="0"/>
              <a:t>, and H. Kim, “LCP: A low-communication parallelization method for fast neural network inference in image recognition,” </a:t>
            </a:r>
            <a:r>
              <a:rPr lang="en-US" sz="1000" dirty="0" err="1"/>
              <a:t>arXiv</a:t>
            </a:r>
            <a:r>
              <a:rPr lang="en-US" sz="1000" dirty="0"/>
              <a:t> preprint arXiv:2003.06464, 2020.</a:t>
            </a:r>
          </a:p>
          <a:p>
            <a:pPr marL="0" indent="0" algn="just">
              <a:buNone/>
            </a:pPr>
            <a:r>
              <a:rPr lang="en-US" sz="1000" dirty="0"/>
              <a:t>5. A. E. </a:t>
            </a:r>
            <a:r>
              <a:rPr lang="en-US" sz="1000" dirty="0" err="1"/>
              <a:t>Eshratifar</a:t>
            </a:r>
            <a:r>
              <a:rPr lang="en-US" sz="1000" dirty="0"/>
              <a:t>, M. S. </a:t>
            </a:r>
            <a:r>
              <a:rPr lang="en-US" sz="1000" dirty="0" err="1"/>
              <a:t>Abrishami</a:t>
            </a:r>
            <a:r>
              <a:rPr lang="en-US" sz="1000" dirty="0"/>
              <a:t>, and M. </a:t>
            </a:r>
            <a:r>
              <a:rPr lang="en-US" sz="1000" dirty="0" err="1"/>
              <a:t>Pedram</a:t>
            </a:r>
            <a:r>
              <a:rPr lang="en-US" sz="1000" dirty="0"/>
              <a:t>, “</a:t>
            </a:r>
            <a:r>
              <a:rPr lang="en-US" sz="1000" dirty="0" err="1"/>
              <a:t>JointDNN</a:t>
            </a:r>
            <a:r>
              <a:rPr lang="en-US" sz="1000" dirty="0"/>
              <a:t>: An efficient training and inference engine for intelligent mobile cloud computing services,” IEEE Transactions on Mobile Computing, vol. 20, no. 2, pp. 565–576, 2021</a:t>
            </a:r>
          </a:p>
          <a:p>
            <a:pPr marL="0" indent="0" algn="just">
              <a:buNone/>
            </a:pPr>
            <a:r>
              <a:rPr lang="en-US" sz="1000" dirty="0"/>
              <a:t>6. H.-J. </a:t>
            </a:r>
            <a:r>
              <a:rPr lang="en-US" sz="1000" dirty="0" err="1"/>
              <a:t>Jeong</a:t>
            </a:r>
            <a:r>
              <a:rPr lang="en-US" sz="1000" dirty="0"/>
              <a:t>, I. </a:t>
            </a:r>
            <a:r>
              <a:rPr lang="en-US" sz="1000" dirty="0" err="1"/>
              <a:t>Jeong</a:t>
            </a:r>
            <a:r>
              <a:rPr lang="en-US" sz="1000" dirty="0"/>
              <a:t>, H.-J. Lee, and S.-M. Moon, “Computation </a:t>
            </a:r>
            <a:r>
              <a:rPr lang="en-US" sz="1000" dirty="0" err="1"/>
              <a:t>offloading</a:t>
            </a:r>
            <a:r>
              <a:rPr lang="en-US" sz="1000" dirty="0"/>
              <a:t> for machine learning web apps in the edge server environment,” in 2018 IEEE 38th International Conference on Distributed Computing Systems (ICDCS), 2018, pp. 1492–1499</a:t>
            </a:r>
          </a:p>
          <a:p>
            <a:pPr marL="0" indent="0" algn="just">
              <a:buNone/>
            </a:pPr>
            <a:r>
              <a:rPr lang="en-US" sz="1000" dirty="0"/>
              <a:t>7. D. J. </a:t>
            </a:r>
            <a:r>
              <a:rPr lang="en-US" sz="1000" dirty="0" err="1"/>
              <a:t>Pagliari</a:t>
            </a:r>
            <a:r>
              <a:rPr lang="en-US" sz="1000" dirty="0"/>
              <a:t>, R. </a:t>
            </a:r>
            <a:r>
              <a:rPr lang="en-US" sz="1000" dirty="0" err="1"/>
              <a:t>Chiaro</a:t>
            </a:r>
            <a:r>
              <a:rPr lang="en-US" sz="1000" dirty="0"/>
              <a:t>, E. </a:t>
            </a:r>
            <a:r>
              <a:rPr lang="en-US" sz="1000" dirty="0" err="1"/>
              <a:t>Macii</a:t>
            </a:r>
            <a:r>
              <a:rPr lang="en-US" sz="1000" dirty="0"/>
              <a:t>, and M. </a:t>
            </a:r>
            <a:r>
              <a:rPr lang="en-US" sz="1000" dirty="0" err="1"/>
              <a:t>Poncino</a:t>
            </a:r>
            <a:r>
              <a:rPr lang="en-US" sz="1000" dirty="0"/>
              <a:t>, “Crime: </a:t>
            </a:r>
            <a:r>
              <a:rPr lang="en-US" sz="1000" dirty="0" err="1"/>
              <a:t>Inputdependent</a:t>
            </a:r>
            <a:r>
              <a:rPr lang="en-US" sz="1000" dirty="0"/>
              <a:t> collaborative inference for recurrent neural networks,” IEEE Transactions on Computers, vol. 70, no. 10, pp. 1626–1639, 2021.</a:t>
            </a:r>
          </a:p>
          <a:p>
            <a:pPr marL="0" indent="0" algn="just">
              <a:buNone/>
            </a:pPr>
            <a:r>
              <a:rPr lang="en-US" sz="1000" dirty="0"/>
              <a:t>8. D. Hu and B. </a:t>
            </a:r>
            <a:r>
              <a:rPr lang="en-US" sz="1000" dirty="0" err="1"/>
              <a:t>Krishnamachari</a:t>
            </a:r>
            <a:r>
              <a:rPr lang="en-US" sz="1000" dirty="0"/>
              <a:t>, “Fast and accurate streaming </a:t>
            </a:r>
            <a:r>
              <a:rPr lang="en-US" sz="1000" dirty="0" err="1"/>
              <a:t>cnn</a:t>
            </a:r>
            <a:r>
              <a:rPr lang="en-US" sz="1000" dirty="0"/>
              <a:t> </a:t>
            </a:r>
            <a:r>
              <a:rPr lang="en-US" sz="1000" dirty="0" err="1"/>
              <a:t>inference</a:t>
            </a:r>
            <a:r>
              <a:rPr lang="en-US" sz="1000" dirty="0"/>
              <a:t> via communication compression on the edge,” in 2020 IEEE/ACM Fifth International Conference on Internet-of-Things Design and </a:t>
            </a:r>
            <a:r>
              <a:rPr lang="en-US" sz="1000" dirty="0" err="1"/>
              <a:t>Implementation</a:t>
            </a:r>
            <a:r>
              <a:rPr lang="en-US" sz="1000" dirty="0"/>
              <a:t> (</a:t>
            </a:r>
            <a:r>
              <a:rPr lang="en-US" sz="1000" dirty="0" err="1"/>
              <a:t>IoTDI</a:t>
            </a:r>
            <a:r>
              <a:rPr lang="en-US" sz="1000" dirty="0"/>
              <a:t>), 2020, pp. 157–163.</a:t>
            </a:r>
          </a:p>
          <a:p>
            <a:pPr marL="0" indent="0" algn="just">
              <a:buNone/>
            </a:pPr>
            <a:r>
              <a:rPr lang="en-US" sz="1000" dirty="0"/>
              <a:t>9. S. Jung and H.-W. Lee, “Optimization framework for splitting DNN inference jobs over computing networks,” 2021.</a:t>
            </a:r>
          </a:p>
          <a:p>
            <a:pPr marL="0" indent="0" algn="just">
              <a:buNone/>
            </a:pPr>
            <a:r>
              <a:rPr lang="en-US" sz="1000" dirty="0"/>
              <a:t>10. A. Parthasarathy and B. </a:t>
            </a:r>
            <a:r>
              <a:rPr lang="en-US" sz="1000" dirty="0" err="1"/>
              <a:t>Krishnamachari</a:t>
            </a:r>
            <a:r>
              <a:rPr lang="en-US" sz="1000" dirty="0"/>
              <a:t>, “Defer: Distributed edge </a:t>
            </a:r>
            <a:r>
              <a:rPr lang="en-US" sz="1000" dirty="0" err="1"/>
              <a:t>inference</a:t>
            </a:r>
            <a:r>
              <a:rPr lang="en-US" sz="1000" dirty="0"/>
              <a:t> for deep neural networks,” in 2022 14th International Conference on </a:t>
            </a:r>
            <a:r>
              <a:rPr lang="en-US" sz="1000" dirty="0" err="1"/>
              <a:t>COMmunication</a:t>
            </a:r>
            <a:r>
              <a:rPr lang="en-US" sz="1000" dirty="0"/>
              <a:t> Systems and </a:t>
            </a:r>
            <a:r>
              <a:rPr lang="en-US" sz="1000" dirty="0" err="1"/>
              <a:t>NETworkS</a:t>
            </a:r>
            <a:r>
              <a:rPr lang="en-US" sz="1000" dirty="0"/>
              <a:t> (COMSNETS), 2022, pp. 749–753.</a:t>
            </a:r>
          </a:p>
          <a:p>
            <a:pPr marL="0" indent="0" algn="just">
              <a:buNone/>
            </a:pPr>
            <a:r>
              <a:rPr lang="en-US" sz="1000" dirty="0"/>
              <a:t>11. Z. Zhao, K. M. </a:t>
            </a:r>
            <a:r>
              <a:rPr lang="en-US" sz="1000" dirty="0" err="1"/>
              <a:t>Barijough</a:t>
            </a:r>
            <a:r>
              <a:rPr lang="en-US" sz="1000" dirty="0"/>
              <a:t>, and A. </a:t>
            </a:r>
            <a:r>
              <a:rPr lang="en-US" sz="1000" dirty="0" err="1"/>
              <a:t>Gerstlauer</a:t>
            </a:r>
            <a:r>
              <a:rPr lang="en-US" sz="1000" dirty="0"/>
              <a:t>, “</a:t>
            </a:r>
            <a:r>
              <a:rPr lang="en-US" sz="1000" dirty="0" err="1"/>
              <a:t>Deepthings</a:t>
            </a:r>
            <a:r>
              <a:rPr lang="en-US" sz="1000" dirty="0"/>
              <a:t>: Distributed adaptive deep learning inference on resource-constrained </a:t>
            </a:r>
            <a:r>
              <a:rPr lang="en-US" sz="1000" dirty="0" err="1"/>
              <a:t>iot</a:t>
            </a:r>
            <a:r>
              <a:rPr lang="en-US" sz="1000" dirty="0"/>
              <a:t> edge clusters,” IEEE Transactions on Computer-Aided Design of Integrated Circuits and Systems, vol. 37, no. 11, pp. 2348–2359, 2018.</a:t>
            </a:r>
          </a:p>
          <a:p>
            <a:pPr marL="0" indent="0" algn="just">
              <a:buNone/>
            </a:pPr>
            <a:r>
              <a:rPr lang="en-US" sz="1000" dirty="0"/>
              <a:t>12. Keshavarz B, Hecht H. Validating an efficient method to quantify motion sickness. Human factors. 2011 Aug;53(4):415-26.</a:t>
            </a:r>
          </a:p>
          <a:p>
            <a:pPr marL="0" indent="0" algn="just">
              <a:buNone/>
            </a:pPr>
            <a:r>
              <a:rPr lang="en-US" sz="1000" dirty="0"/>
              <a:t>13. S. </a:t>
            </a:r>
            <a:r>
              <a:rPr lang="en-US" sz="1000" dirty="0" err="1"/>
              <a:t>Teerapittayanon</a:t>
            </a:r>
            <a:r>
              <a:rPr lang="en-US" sz="1000" dirty="0"/>
              <a:t>, B. </a:t>
            </a:r>
            <a:r>
              <a:rPr lang="en-US" sz="1000" dirty="0" err="1"/>
              <a:t>McDanel</a:t>
            </a:r>
            <a:r>
              <a:rPr lang="en-US" sz="1000" dirty="0"/>
              <a:t>, and H. Kung, “Distributed deep neural networks over the cloud, the edge and end devices,” in 2017 IEEE 37th International Conference on Distributed Computing Systems (ICDCS), 2017, pp. 328–339.</a:t>
            </a:r>
          </a:p>
          <a:p>
            <a:pPr marL="0" indent="0" algn="just">
              <a:buNone/>
            </a:pPr>
            <a:endParaRPr lang="en-US" sz="1000" dirty="0"/>
          </a:p>
          <a:p>
            <a:pPr marL="0" indent="0" algn="just">
              <a:buNone/>
            </a:pPr>
            <a:endParaRPr lang="en-US" sz="1000" dirty="0"/>
          </a:p>
          <a:p>
            <a:pPr marL="0" indent="0" algn="just">
              <a:buNone/>
            </a:pPr>
            <a:endParaRPr lang="en-US" sz="1000" dirty="0"/>
          </a:p>
          <a:p>
            <a:pPr algn="just"/>
            <a:endParaRPr lang="en-US" sz="1000" dirty="0"/>
          </a:p>
        </p:txBody>
      </p:sp>
      <p:sp>
        <p:nvSpPr>
          <p:cNvPr id="4" name="Text Placeholder 3">
            <a:extLst>
              <a:ext uri="{FF2B5EF4-FFF2-40B4-BE49-F238E27FC236}">
                <a16:creationId xmlns:a16="http://schemas.microsoft.com/office/drawing/2014/main" id="{8D931D63-9865-18C9-7B10-AB0C53DB59FB}"/>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5" name="TextBox 4">
            <a:extLst>
              <a:ext uri="{FF2B5EF4-FFF2-40B4-BE49-F238E27FC236}">
                <a16:creationId xmlns:a16="http://schemas.microsoft.com/office/drawing/2014/main" id="{16C15AA1-B008-3513-4852-32D39039E2ED}"/>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36</a:t>
            </a:r>
          </a:p>
        </p:txBody>
      </p:sp>
    </p:spTree>
    <p:extLst>
      <p:ext uri="{BB962C8B-B14F-4D97-AF65-F5344CB8AC3E}">
        <p14:creationId xmlns:p14="http://schemas.microsoft.com/office/powerpoint/2010/main" val="42869442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194CA-FECB-A7D6-3003-CA817055F869}"/>
              </a:ext>
            </a:extLst>
          </p:cNvPr>
          <p:cNvSpPr>
            <a:spLocks noGrp="1"/>
          </p:cNvSpPr>
          <p:nvPr>
            <p:ph type="title"/>
          </p:nvPr>
        </p:nvSpPr>
        <p:spPr>
          <a:xfrm>
            <a:off x="207393" y="758695"/>
            <a:ext cx="8676257" cy="415282"/>
          </a:xfrm>
        </p:spPr>
        <p:txBody>
          <a:bodyPr>
            <a:noAutofit/>
          </a:bodyPr>
          <a:lstStyle/>
          <a:p>
            <a:pPr algn="ctr"/>
            <a:r>
              <a:rPr lang="en-US" sz="2500" dirty="0"/>
              <a:t>References</a:t>
            </a:r>
          </a:p>
        </p:txBody>
      </p:sp>
      <p:sp>
        <p:nvSpPr>
          <p:cNvPr id="3" name="Content Placeholder 2">
            <a:extLst>
              <a:ext uri="{FF2B5EF4-FFF2-40B4-BE49-F238E27FC236}">
                <a16:creationId xmlns:a16="http://schemas.microsoft.com/office/drawing/2014/main" id="{4D6CFBC4-82DB-DFBE-ABFC-9A20CD8BB8E9}"/>
              </a:ext>
            </a:extLst>
          </p:cNvPr>
          <p:cNvSpPr>
            <a:spLocks noGrp="1"/>
          </p:cNvSpPr>
          <p:nvPr>
            <p:ph idx="1"/>
          </p:nvPr>
        </p:nvSpPr>
        <p:spPr>
          <a:xfrm>
            <a:off x="207393" y="1452849"/>
            <a:ext cx="8676257" cy="4973667"/>
          </a:xfrm>
        </p:spPr>
        <p:txBody>
          <a:bodyPr>
            <a:noAutofit/>
          </a:bodyPr>
          <a:lstStyle/>
          <a:p>
            <a:pPr marL="0" indent="0" algn="just">
              <a:buNone/>
            </a:pPr>
            <a:r>
              <a:rPr lang="en-US" sz="1000" dirty="0">
                <a:solidFill>
                  <a:schemeClr val="tx1">
                    <a:lumMod val="85000"/>
                    <a:lumOff val="15000"/>
                  </a:schemeClr>
                </a:solidFill>
              </a:rPr>
              <a:t>14. </a:t>
            </a:r>
            <a:r>
              <a:rPr lang="en-US" sz="1000" dirty="0"/>
              <a:t>T. Mohammed, C. Joe-Wong, R. </a:t>
            </a:r>
            <a:r>
              <a:rPr lang="en-US" sz="1000" dirty="0" err="1"/>
              <a:t>Babbar</a:t>
            </a:r>
            <a:r>
              <a:rPr lang="en-US" sz="1000" dirty="0"/>
              <a:t>, and M. D. Francesco, “Distributed inference acceleration with adaptive DNN partitioning and offloading,” in IEEE INFOCOM 2020 - IEEE Conference on Computer Communications, 2020, pp. 854–863</a:t>
            </a:r>
          </a:p>
          <a:p>
            <a:pPr marL="0" indent="0" algn="just">
              <a:buNone/>
            </a:pPr>
            <a:r>
              <a:rPr lang="en-US" sz="1000" dirty="0">
                <a:solidFill>
                  <a:schemeClr val="tx1">
                    <a:lumMod val="85000"/>
                    <a:lumOff val="15000"/>
                  </a:schemeClr>
                </a:solidFill>
              </a:rPr>
              <a:t>15. </a:t>
            </a:r>
            <a:r>
              <a:rPr lang="en-US" sz="1000" dirty="0"/>
              <a:t>Q. Li, L. Huang, Z. Tong, T.-T. Du, J. Zhang, and S.-C. Wang, “</a:t>
            </a:r>
            <a:r>
              <a:rPr lang="en-US" sz="1000" dirty="0" err="1"/>
              <a:t>Dissec</a:t>
            </a:r>
            <a:r>
              <a:rPr lang="en-US" sz="1000" dirty="0"/>
              <a:t>: A distributed deep neural network inference scheduling strategy for edge clusters,” Neurocomputing, vol. 500, pp. 449–460, 2022.</a:t>
            </a:r>
            <a:endParaRPr lang="en-US" sz="1000" dirty="0">
              <a:solidFill>
                <a:schemeClr val="tx1">
                  <a:lumMod val="85000"/>
                  <a:lumOff val="15000"/>
                </a:schemeClr>
              </a:solidFill>
            </a:endParaRPr>
          </a:p>
          <a:p>
            <a:pPr marL="0" indent="0" algn="just">
              <a:buNone/>
            </a:pPr>
            <a:r>
              <a:rPr lang="en-US" sz="1000" dirty="0">
                <a:solidFill>
                  <a:schemeClr val="tx1">
                    <a:lumMod val="85000"/>
                    <a:lumOff val="15000"/>
                  </a:schemeClr>
                </a:solidFill>
              </a:rPr>
              <a:t>16. </a:t>
            </a:r>
            <a:r>
              <a:rPr lang="en-US" sz="1000" dirty="0"/>
              <a:t>C. Hu and B. Li, “Distributed inference with deep learning models across heterogeneous edge devices,” in IEEE INFOCOM 2022 - IEEE Conference on Computer Communications, 2022, pp. 330–339</a:t>
            </a:r>
          </a:p>
          <a:p>
            <a:pPr marL="0" indent="0" algn="just">
              <a:buNone/>
            </a:pPr>
            <a:r>
              <a:rPr lang="en-US" sz="1000" dirty="0">
                <a:solidFill>
                  <a:schemeClr val="tx1">
                    <a:lumMod val="85000"/>
                    <a:lumOff val="15000"/>
                  </a:schemeClr>
                </a:solidFill>
              </a:rPr>
              <a:t>17.</a:t>
            </a:r>
            <a:r>
              <a:rPr lang="en-US" sz="1000" dirty="0"/>
              <a:t> X. Hou, Y. Guan, T. Han, and N. Zhang, “</a:t>
            </a:r>
            <a:r>
              <a:rPr lang="en-US" sz="1000" dirty="0" err="1"/>
              <a:t>Distredge</a:t>
            </a:r>
            <a:r>
              <a:rPr lang="en-US" sz="1000" dirty="0"/>
              <a:t>: Speeding up convolutional neural network inference on distributed edge devices,” in 2022 IEEE International Parallel and Distributed Processing Symposium (IPDPS), 2022, pp. 1097–1107 </a:t>
            </a:r>
          </a:p>
          <a:p>
            <a:pPr marL="0" indent="0" algn="just">
              <a:buNone/>
            </a:pPr>
            <a:r>
              <a:rPr lang="en-US" sz="1000" dirty="0">
                <a:solidFill>
                  <a:schemeClr val="tx1">
                    <a:lumMod val="85000"/>
                    <a:lumOff val="15000"/>
                  </a:schemeClr>
                </a:solidFill>
              </a:rPr>
              <a:t>18. </a:t>
            </a:r>
            <a:r>
              <a:rPr lang="en-US" sz="1000" dirty="0"/>
              <a:t>A. L. Gaunt, M. A. Johnson, M. </a:t>
            </a:r>
            <a:r>
              <a:rPr lang="en-US" sz="1000" dirty="0" err="1"/>
              <a:t>Riechert</a:t>
            </a:r>
            <a:r>
              <a:rPr lang="en-US" sz="1000" dirty="0"/>
              <a:t>, D. </a:t>
            </a:r>
            <a:r>
              <a:rPr lang="en-US" sz="1000" dirty="0" err="1"/>
              <a:t>Tarlow</a:t>
            </a:r>
            <a:r>
              <a:rPr lang="en-US" sz="1000" dirty="0"/>
              <a:t>, R. Tomioka, D. </a:t>
            </a:r>
            <a:r>
              <a:rPr lang="en-US" sz="1000" dirty="0" err="1"/>
              <a:t>Vytiniotis</a:t>
            </a:r>
            <a:r>
              <a:rPr lang="en-US" sz="1000" dirty="0"/>
              <a:t>, and S. Webster, “</a:t>
            </a:r>
            <a:r>
              <a:rPr lang="en-US" sz="1000" dirty="0" err="1"/>
              <a:t>AMPNet</a:t>
            </a:r>
            <a:r>
              <a:rPr lang="en-US" sz="1000" dirty="0"/>
              <a:t>: Asynchronous model-parallel training for dynamic neural networks,” </a:t>
            </a:r>
            <a:r>
              <a:rPr lang="en-US" sz="1000" dirty="0" err="1"/>
              <a:t>arXiv</a:t>
            </a:r>
            <a:r>
              <a:rPr lang="en-US" sz="1000" dirty="0"/>
              <a:t> preprint arXiv:1705.09786, 2017. </a:t>
            </a:r>
          </a:p>
          <a:p>
            <a:pPr marL="0" indent="0" algn="just">
              <a:buNone/>
            </a:pPr>
            <a:r>
              <a:rPr lang="en-US" sz="1000" dirty="0">
                <a:solidFill>
                  <a:schemeClr val="tx1">
                    <a:lumMod val="85000"/>
                    <a:lumOff val="15000"/>
                  </a:schemeClr>
                </a:solidFill>
              </a:rPr>
              <a:t>19. </a:t>
            </a:r>
            <a:r>
              <a:rPr lang="en-US" sz="1000" dirty="0"/>
              <a:t>J. </a:t>
            </a:r>
            <a:r>
              <a:rPr lang="en-US" sz="1000" dirty="0" err="1"/>
              <a:t>Giacomoni</a:t>
            </a:r>
            <a:r>
              <a:rPr lang="en-US" sz="1000" dirty="0"/>
              <a:t>, T. Moseley, and M. </a:t>
            </a:r>
            <a:r>
              <a:rPr lang="en-US" sz="1000" dirty="0" err="1"/>
              <a:t>Vachharajani</a:t>
            </a:r>
            <a:r>
              <a:rPr lang="en-US" sz="1000" dirty="0"/>
              <a:t>, “</a:t>
            </a:r>
            <a:r>
              <a:rPr lang="en-US" sz="1000" dirty="0" err="1"/>
              <a:t>Fastforward</a:t>
            </a:r>
            <a:r>
              <a:rPr lang="en-US" sz="1000" dirty="0"/>
              <a:t> for efficient pipeline parallelism: A cache-optimized concurrent lock-free queue.” Association for Computing Machinery, 2008, p. 43–52. </a:t>
            </a:r>
          </a:p>
          <a:p>
            <a:pPr marL="0" indent="0" algn="just">
              <a:buNone/>
            </a:pPr>
            <a:r>
              <a:rPr lang="en-US" sz="1000" dirty="0">
                <a:solidFill>
                  <a:schemeClr val="tx1">
                    <a:lumMod val="85000"/>
                    <a:lumOff val="15000"/>
                  </a:schemeClr>
                </a:solidFill>
              </a:rPr>
              <a:t>20. </a:t>
            </a:r>
            <a:r>
              <a:rPr lang="en-US" sz="1000" dirty="0"/>
              <a:t>L. Guan, W. Yin, D. Li, and X. Lu, “</a:t>
            </a:r>
            <a:r>
              <a:rPr lang="en-US" sz="1000" dirty="0" err="1"/>
              <a:t>XPipe</a:t>
            </a:r>
            <a:r>
              <a:rPr lang="en-US" sz="1000" dirty="0"/>
              <a:t>: Efficient pipeline model parallelism for multi-GPU DNN training,” </a:t>
            </a:r>
            <a:r>
              <a:rPr lang="en-US" sz="1000" dirty="0" err="1"/>
              <a:t>arXiv</a:t>
            </a:r>
            <a:r>
              <a:rPr lang="en-US" sz="1000" dirty="0"/>
              <a:t> preprint arXiv:1911.04610, 2019. </a:t>
            </a:r>
          </a:p>
          <a:p>
            <a:pPr marL="0" indent="0" algn="just">
              <a:buNone/>
            </a:pPr>
            <a:endParaRPr lang="en-US" sz="1000" dirty="0"/>
          </a:p>
          <a:p>
            <a:pPr marL="0" indent="0" algn="just">
              <a:buNone/>
            </a:pPr>
            <a:endParaRPr lang="en-US" sz="1000" dirty="0"/>
          </a:p>
          <a:p>
            <a:pPr marL="0" indent="0" algn="just">
              <a:buNone/>
            </a:pPr>
            <a:endParaRPr lang="en-US" sz="1000" dirty="0">
              <a:solidFill>
                <a:schemeClr val="tx1">
                  <a:lumMod val="85000"/>
                  <a:lumOff val="15000"/>
                </a:schemeClr>
              </a:solidFill>
            </a:endParaRPr>
          </a:p>
          <a:p>
            <a:pPr marL="0" indent="0" algn="just">
              <a:buNone/>
            </a:pPr>
            <a:endParaRPr lang="en-US" sz="1000" dirty="0">
              <a:solidFill>
                <a:schemeClr val="tx1">
                  <a:lumMod val="85000"/>
                  <a:lumOff val="15000"/>
                </a:schemeClr>
              </a:solidFill>
            </a:endParaRPr>
          </a:p>
        </p:txBody>
      </p:sp>
      <p:sp>
        <p:nvSpPr>
          <p:cNvPr id="4" name="Text Placeholder 3">
            <a:extLst>
              <a:ext uri="{FF2B5EF4-FFF2-40B4-BE49-F238E27FC236}">
                <a16:creationId xmlns:a16="http://schemas.microsoft.com/office/drawing/2014/main" id="{95270284-690C-CB30-9C60-5129D5D59F4F}"/>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5" name="TextBox 4">
            <a:extLst>
              <a:ext uri="{FF2B5EF4-FFF2-40B4-BE49-F238E27FC236}">
                <a16:creationId xmlns:a16="http://schemas.microsoft.com/office/drawing/2014/main" id="{2C11B951-0D7F-5F05-0E38-C79D995ADC09}"/>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37</a:t>
            </a:r>
          </a:p>
        </p:txBody>
      </p:sp>
    </p:spTree>
    <p:extLst>
      <p:ext uri="{BB962C8B-B14F-4D97-AF65-F5344CB8AC3E}">
        <p14:creationId xmlns:p14="http://schemas.microsoft.com/office/powerpoint/2010/main" val="29169572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0AC5-6A02-FB48-3893-47A4456D6B04}"/>
              </a:ext>
            </a:extLst>
          </p:cNvPr>
          <p:cNvSpPr>
            <a:spLocks noGrp="1"/>
          </p:cNvSpPr>
          <p:nvPr>
            <p:ph type="title"/>
          </p:nvPr>
        </p:nvSpPr>
        <p:spPr>
          <a:xfrm>
            <a:off x="2842104" y="1113859"/>
            <a:ext cx="3459791" cy="844967"/>
          </a:xfrm>
        </p:spPr>
        <p:txBody>
          <a:bodyPr/>
          <a:lstStyle/>
          <a:p>
            <a:pPr algn="ctr"/>
            <a:r>
              <a:rPr lang="en-US" dirty="0"/>
              <a:t>Thank you !</a:t>
            </a:r>
          </a:p>
        </p:txBody>
      </p:sp>
      <p:sp>
        <p:nvSpPr>
          <p:cNvPr id="4" name="Text Placeholder 3">
            <a:extLst>
              <a:ext uri="{FF2B5EF4-FFF2-40B4-BE49-F238E27FC236}">
                <a16:creationId xmlns:a16="http://schemas.microsoft.com/office/drawing/2014/main" id="{4BA286DF-3C02-C9BA-8599-47016D93BD66}"/>
              </a:ext>
            </a:extLst>
          </p:cNvPr>
          <p:cNvSpPr>
            <a:spLocks noGrp="1"/>
          </p:cNvSpPr>
          <p:nvPr>
            <p:ph type="body" sz="quarter" idx="10"/>
          </p:nvPr>
        </p:nvSpPr>
        <p:spPr/>
        <p:txBody>
          <a:bodyPr/>
          <a:lstStyle/>
          <a:p>
            <a:r>
              <a:rPr lang="en-US" sz="1100" dirty="0"/>
              <a:t>One UTSA Circle • San Antonio, Texas 78249</a:t>
            </a:r>
          </a:p>
          <a:p>
            <a:endParaRPr lang="en-US" sz="1100" dirty="0"/>
          </a:p>
          <a:p>
            <a:endParaRPr lang="en-US" sz="1100" dirty="0"/>
          </a:p>
        </p:txBody>
      </p:sp>
      <p:sp>
        <p:nvSpPr>
          <p:cNvPr id="6" name="TextBox 5">
            <a:extLst>
              <a:ext uri="{FF2B5EF4-FFF2-40B4-BE49-F238E27FC236}">
                <a16:creationId xmlns:a16="http://schemas.microsoft.com/office/drawing/2014/main" id="{6EC4DBF3-8258-9DFB-5B7D-01D5E9A9EBB2}"/>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38</a:t>
            </a:r>
          </a:p>
        </p:txBody>
      </p:sp>
      <p:pic>
        <p:nvPicPr>
          <p:cNvPr id="8194" name="Picture 2" descr="Questions or comments? 48">
            <a:extLst>
              <a:ext uri="{FF2B5EF4-FFF2-40B4-BE49-F238E27FC236}">
                <a16:creationId xmlns:a16="http://schemas.microsoft.com/office/drawing/2014/main" id="{0084CBA0-7139-4BC2-9778-42E6A5913E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4500" y="2121684"/>
            <a:ext cx="6355882" cy="357518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5597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8805D0-E2C1-1E67-E1FE-3B8596197F1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9531F9D-A541-03D2-F5EB-340DA57CA1D4}"/>
              </a:ext>
            </a:extLst>
          </p:cNvPr>
          <p:cNvSpPr>
            <a:spLocks noGrp="1"/>
          </p:cNvSpPr>
          <p:nvPr>
            <p:ph type="title"/>
          </p:nvPr>
        </p:nvSpPr>
        <p:spPr>
          <a:xfrm>
            <a:off x="235131" y="807029"/>
            <a:ext cx="8676257" cy="592564"/>
          </a:xfrm>
        </p:spPr>
        <p:txBody>
          <a:bodyPr/>
          <a:lstStyle/>
          <a:p>
            <a:pPr algn="ctr"/>
            <a:r>
              <a:rPr lang="en-US" sz="3600" b="1" dirty="0"/>
              <a:t>Introduction</a:t>
            </a:r>
            <a:br>
              <a:rPr lang="en-US" sz="3600" b="1" dirty="0"/>
            </a:br>
            <a:endParaRPr lang="en-US" sz="3600" dirty="0"/>
          </a:p>
        </p:txBody>
      </p:sp>
      <p:sp>
        <p:nvSpPr>
          <p:cNvPr id="2" name="Text Placeholder 1">
            <a:extLst>
              <a:ext uri="{FF2B5EF4-FFF2-40B4-BE49-F238E27FC236}">
                <a16:creationId xmlns:a16="http://schemas.microsoft.com/office/drawing/2014/main" id="{E3AD13B4-9A33-0F19-D5E1-8A5903C45A2A}"/>
              </a:ext>
            </a:extLst>
          </p:cNvPr>
          <p:cNvSpPr>
            <a:spLocks noGrp="1"/>
          </p:cNvSpPr>
          <p:nvPr>
            <p:ph type="body" sz="quarter" idx="10"/>
          </p:nvPr>
        </p:nvSpPr>
        <p:spPr/>
        <p:txBody>
          <a:bodyPr/>
          <a:lstStyle/>
          <a:p>
            <a:r>
              <a:rPr lang="en-US" sz="1100" dirty="0"/>
              <a:t>One UTSA Circle • San Antonio, Texas 78249</a:t>
            </a:r>
          </a:p>
        </p:txBody>
      </p:sp>
      <p:sp>
        <p:nvSpPr>
          <p:cNvPr id="7" name="Rectangle 3">
            <a:extLst>
              <a:ext uri="{FF2B5EF4-FFF2-40B4-BE49-F238E27FC236}">
                <a16:creationId xmlns:a16="http://schemas.microsoft.com/office/drawing/2014/main" id="{51AFBC4C-DC3D-59F8-674A-6EB506C10632}"/>
              </a:ext>
            </a:extLst>
          </p:cNvPr>
          <p:cNvSpPr>
            <a:spLocks noGrp="1" noChangeArrowheads="1"/>
          </p:cNvSpPr>
          <p:nvPr>
            <p:ph idx="1"/>
          </p:nvPr>
        </p:nvSpPr>
        <p:spPr bwMode="auto">
          <a:xfrm>
            <a:off x="1" y="2416302"/>
            <a:ext cx="4572000" cy="1993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fontAlgn="base"/>
            <a:r>
              <a:rPr lang="en-US" sz="1600" b="1" dirty="0"/>
              <a:t>Distributed inference</a:t>
            </a:r>
            <a:r>
              <a:rPr lang="en-US" sz="1600" dirty="0"/>
              <a:t> allows splitting the model across multiple devices to reduce memory usage and improve speed [2].</a:t>
            </a:r>
          </a:p>
          <a:p>
            <a:pPr algn="just" fontAlgn="base"/>
            <a:r>
              <a:rPr lang="en-US" sz="1600" dirty="0"/>
              <a:t>This paper introduces </a:t>
            </a:r>
            <a:r>
              <a:rPr lang="en-US" sz="1600" b="1" dirty="0"/>
              <a:t>DISCO</a:t>
            </a:r>
            <a:r>
              <a:rPr lang="en-US" sz="1600" dirty="0"/>
              <a:t> — a novel framework for </a:t>
            </a:r>
            <a:r>
              <a:rPr lang="en-US" sz="1600" b="1" dirty="0"/>
              <a:t>distributed inference with sparse communications</a:t>
            </a:r>
            <a:r>
              <a:rPr lang="en-US" sz="1600" dirty="0"/>
              <a:t> — to significantly reduce inter-node communication while preserving model accuracy [3].</a:t>
            </a:r>
            <a:endParaRPr kumimoji="0" lang="en-US" altLang="en-US" sz="1600" b="1" i="0" u="none" strike="noStrike" cap="none" normalizeH="0" baseline="0" dirty="0">
              <a:ln>
                <a:noFill/>
              </a:ln>
              <a:solidFill>
                <a:schemeClr val="tx1"/>
              </a:solidFill>
              <a:effectLst/>
            </a:endParaRPr>
          </a:p>
        </p:txBody>
      </p:sp>
      <p:sp>
        <p:nvSpPr>
          <p:cNvPr id="5" name="TextBox 4">
            <a:extLst>
              <a:ext uri="{FF2B5EF4-FFF2-40B4-BE49-F238E27FC236}">
                <a16:creationId xmlns:a16="http://schemas.microsoft.com/office/drawing/2014/main" id="{5975CA8C-9BFE-8DFA-C397-2E46CA87C457}"/>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3</a:t>
            </a:r>
          </a:p>
        </p:txBody>
      </p:sp>
      <p:sp>
        <p:nvSpPr>
          <p:cNvPr id="6" name="AutoShape 2" descr="A diagram of a network&#10;&#10;AI-generated content may be incorrect.">
            <a:extLst>
              <a:ext uri="{FF2B5EF4-FFF2-40B4-BE49-F238E27FC236}">
                <a16:creationId xmlns:a16="http://schemas.microsoft.com/office/drawing/2014/main" id="{1C22A4A2-37AE-49CE-9B07-7DFD13C624FF}"/>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6" descr="A diagram of a network&#10;&#10;AI-generated content may be incorrect.">
            <a:extLst>
              <a:ext uri="{FF2B5EF4-FFF2-40B4-BE49-F238E27FC236}">
                <a16:creationId xmlns:a16="http://schemas.microsoft.com/office/drawing/2014/main" id="{8526405B-4BCF-4E68-A414-89A18E1CE674}"/>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4" name="Picture 13">
            <a:extLst>
              <a:ext uri="{FF2B5EF4-FFF2-40B4-BE49-F238E27FC236}">
                <a16:creationId xmlns:a16="http://schemas.microsoft.com/office/drawing/2014/main" id="{8FB58FA4-7FA8-4690-9FCC-09BE51054138}"/>
              </a:ext>
            </a:extLst>
          </p:cNvPr>
          <p:cNvPicPr>
            <a:picLocks noChangeAspect="1"/>
          </p:cNvPicPr>
          <p:nvPr/>
        </p:nvPicPr>
        <p:blipFill>
          <a:blip r:embed="rId2"/>
          <a:stretch>
            <a:fillRect/>
          </a:stretch>
        </p:blipFill>
        <p:spPr>
          <a:xfrm>
            <a:off x="4679795" y="2174964"/>
            <a:ext cx="4419600" cy="2476042"/>
          </a:xfrm>
          <a:prstGeom prst="rect">
            <a:avLst/>
          </a:prstGeom>
        </p:spPr>
      </p:pic>
    </p:spTree>
    <p:extLst>
      <p:ext uri="{BB962C8B-B14F-4D97-AF65-F5344CB8AC3E}">
        <p14:creationId xmlns:p14="http://schemas.microsoft.com/office/powerpoint/2010/main" val="2485339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05308-726D-ED29-C721-071949529156}"/>
              </a:ext>
            </a:extLst>
          </p:cNvPr>
          <p:cNvSpPr>
            <a:spLocks noGrp="1"/>
          </p:cNvSpPr>
          <p:nvPr>
            <p:ph type="title"/>
          </p:nvPr>
        </p:nvSpPr>
        <p:spPr>
          <a:xfrm>
            <a:off x="235131" y="807029"/>
            <a:ext cx="8676257" cy="723192"/>
          </a:xfrm>
        </p:spPr>
        <p:txBody>
          <a:bodyPr>
            <a:noAutofit/>
          </a:bodyPr>
          <a:lstStyle/>
          <a:p>
            <a:pPr algn="ctr"/>
            <a:r>
              <a:rPr lang="en-US" sz="3400" b="1" dirty="0"/>
              <a:t>Introduction</a:t>
            </a:r>
            <a:endParaRPr lang="en-US" sz="3400" dirty="0"/>
          </a:p>
        </p:txBody>
      </p:sp>
      <p:sp>
        <p:nvSpPr>
          <p:cNvPr id="3" name="Content Placeholder 2">
            <a:extLst>
              <a:ext uri="{FF2B5EF4-FFF2-40B4-BE49-F238E27FC236}">
                <a16:creationId xmlns:a16="http://schemas.microsoft.com/office/drawing/2014/main" id="{69689FB3-73BC-55D7-F6DD-AA646445F3A6}"/>
              </a:ext>
            </a:extLst>
          </p:cNvPr>
          <p:cNvSpPr>
            <a:spLocks noGrp="1"/>
          </p:cNvSpPr>
          <p:nvPr>
            <p:ph idx="1"/>
          </p:nvPr>
        </p:nvSpPr>
        <p:spPr>
          <a:xfrm>
            <a:off x="133815" y="1853606"/>
            <a:ext cx="8889085" cy="3952300"/>
          </a:xfrm>
        </p:spPr>
        <p:txBody>
          <a:bodyPr>
            <a:normAutofit/>
          </a:bodyPr>
          <a:lstStyle/>
          <a:p>
            <a:pPr fontAlgn="base"/>
            <a:r>
              <a:rPr lang="en-US" sz="1600" b="1" dirty="0"/>
              <a:t>Deep Neural Networks (DNNs)</a:t>
            </a:r>
            <a:r>
              <a:rPr lang="en-US" sz="1600" dirty="0"/>
              <a:t> are powerful tools for real-world tasks like image classification and object detection [1].​</a:t>
            </a:r>
          </a:p>
          <a:p>
            <a:pPr fontAlgn="base"/>
            <a:r>
              <a:rPr lang="en-US" sz="1600" dirty="0"/>
              <a:t>However, deploying large DNN models on </a:t>
            </a:r>
            <a:r>
              <a:rPr lang="en-US" sz="1600" b="1" dirty="0"/>
              <a:t>resource-limited edge devices</a:t>
            </a:r>
            <a:r>
              <a:rPr lang="en-US" sz="1600" dirty="0"/>
              <a:t> (e.g., ESP32, Raspberry Pi) [5] is </a:t>
            </a:r>
            <a:r>
              <a:rPr lang="en-US" sz="1600" b="1" dirty="0"/>
              <a:t>challenging</a:t>
            </a:r>
            <a:r>
              <a:rPr lang="en-US" sz="1600" dirty="0"/>
              <a:t> due to:​</a:t>
            </a:r>
          </a:p>
          <a:p>
            <a:pPr lvl="1" fontAlgn="base"/>
            <a:r>
              <a:rPr lang="en-US" sz="1600" dirty="0"/>
              <a:t>High memory demands​</a:t>
            </a:r>
          </a:p>
          <a:p>
            <a:pPr lvl="1" fontAlgn="base"/>
            <a:r>
              <a:rPr lang="en-US" sz="1600" dirty="0"/>
              <a:t>Intensive computations​</a:t>
            </a:r>
          </a:p>
          <a:p>
            <a:pPr lvl="1" fontAlgn="base"/>
            <a:r>
              <a:rPr lang="en-US" sz="1600" dirty="0"/>
              <a:t>Strict latency constraints​</a:t>
            </a:r>
          </a:p>
          <a:p>
            <a:pPr fontAlgn="base"/>
            <a:r>
              <a:rPr lang="en-US" sz="1600" b="1" dirty="0"/>
              <a:t>Distributed Inference</a:t>
            </a:r>
            <a:r>
              <a:rPr lang="en-US" sz="1600" dirty="0"/>
              <a:t> solves this by spreading computation and memory across multiple devices [6] .​</a:t>
            </a:r>
          </a:p>
          <a:p>
            <a:pPr fontAlgn="base"/>
            <a:r>
              <a:rPr lang="en-US" sz="1600" dirty="0"/>
              <a:t>But current methods suffer from:​</a:t>
            </a:r>
          </a:p>
          <a:p>
            <a:pPr lvl="1" fontAlgn="base"/>
            <a:r>
              <a:rPr lang="en-US" sz="1600" b="1" dirty="0"/>
              <a:t>Heavy data communication within layers</a:t>
            </a:r>
            <a:r>
              <a:rPr lang="en-US" sz="1600" dirty="0"/>
              <a:t>​</a:t>
            </a:r>
          </a:p>
          <a:p>
            <a:pPr lvl="1" fontAlgn="base"/>
            <a:r>
              <a:rPr lang="en-US" sz="1600" b="1" dirty="0"/>
              <a:t>Latency bottlenecks</a:t>
            </a:r>
            <a:r>
              <a:rPr lang="en-US" sz="1600" dirty="0"/>
              <a:t>, especially under low-bandwidth conditions</a:t>
            </a:r>
          </a:p>
        </p:txBody>
      </p:sp>
      <p:sp>
        <p:nvSpPr>
          <p:cNvPr id="4" name="Text Placeholder 3">
            <a:extLst>
              <a:ext uri="{FF2B5EF4-FFF2-40B4-BE49-F238E27FC236}">
                <a16:creationId xmlns:a16="http://schemas.microsoft.com/office/drawing/2014/main" id="{9AA34416-6F8A-F24D-34CF-8E458AACB82D}"/>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3DE6BAC3-0114-74D2-D6F8-1F40984156A2}"/>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4</a:t>
            </a:r>
          </a:p>
        </p:txBody>
      </p:sp>
    </p:spTree>
    <p:extLst>
      <p:ext uri="{BB962C8B-B14F-4D97-AF65-F5344CB8AC3E}">
        <p14:creationId xmlns:p14="http://schemas.microsoft.com/office/powerpoint/2010/main" val="2365552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C19F6-B716-868D-DAC6-917454752318}"/>
              </a:ext>
            </a:extLst>
          </p:cNvPr>
          <p:cNvSpPr>
            <a:spLocks noGrp="1"/>
          </p:cNvSpPr>
          <p:nvPr>
            <p:ph type="title"/>
          </p:nvPr>
        </p:nvSpPr>
        <p:spPr>
          <a:xfrm>
            <a:off x="235131" y="807029"/>
            <a:ext cx="8676257" cy="648548"/>
          </a:xfrm>
        </p:spPr>
        <p:txBody>
          <a:bodyPr>
            <a:normAutofit/>
          </a:bodyPr>
          <a:lstStyle/>
          <a:p>
            <a:pPr algn="ctr"/>
            <a:r>
              <a:rPr lang="en-US" sz="2400" b="1" dirty="0"/>
              <a:t>Importance of Distributed Inference</a:t>
            </a:r>
          </a:p>
        </p:txBody>
      </p:sp>
      <p:sp>
        <p:nvSpPr>
          <p:cNvPr id="3" name="Content Placeholder 2">
            <a:extLst>
              <a:ext uri="{FF2B5EF4-FFF2-40B4-BE49-F238E27FC236}">
                <a16:creationId xmlns:a16="http://schemas.microsoft.com/office/drawing/2014/main" id="{88155D34-B870-FCCD-4688-B4553CA17F3A}"/>
              </a:ext>
            </a:extLst>
          </p:cNvPr>
          <p:cNvSpPr>
            <a:spLocks noGrp="1"/>
          </p:cNvSpPr>
          <p:nvPr>
            <p:ph idx="1"/>
          </p:nvPr>
        </p:nvSpPr>
        <p:spPr>
          <a:xfrm>
            <a:off x="207393" y="1618978"/>
            <a:ext cx="8676257" cy="4660523"/>
          </a:xfrm>
        </p:spPr>
        <p:txBody>
          <a:bodyPr>
            <a:normAutofit/>
          </a:bodyPr>
          <a:lstStyle/>
          <a:p>
            <a:r>
              <a:rPr lang="en-US" sz="1600" b="1" dirty="0"/>
              <a:t>Why Do We Need Distributed Inference?</a:t>
            </a:r>
          </a:p>
          <a:p>
            <a:pPr lvl="1"/>
            <a:r>
              <a:rPr lang="en-US" sz="1600" dirty="0"/>
              <a:t>Memory Constraints</a:t>
            </a:r>
          </a:p>
          <a:p>
            <a:pPr lvl="1"/>
            <a:r>
              <a:rPr lang="en-US" sz="1600" dirty="0"/>
              <a:t>Lower Latency</a:t>
            </a:r>
          </a:p>
          <a:p>
            <a:pPr lvl="1"/>
            <a:r>
              <a:rPr lang="en-US" sz="1600" dirty="0"/>
              <a:t>Scalability</a:t>
            </a:r>
          </a:p>
          <a:p>
            <a:pPr lvl="1"/>
            <a:r>
              <a:rPr lang="en-US" sz="1600" dirty="0"/>
              <a:t>Collaborative Edge Intelligence</a:t>
            </a:r>
          </a:p>
          <a:p>
            <a:pPr lvl="1"/>
            <a:r>
              <a:rPr lang="en-US" sz="1600" dirty="0"/>
              <a:t>Energy Efficiency</a:t>
            </a:r>
          </a:p>
          <a:p>
            <a:r>
              <a:rPr lang="en-US" sz="1600" b="1" dirty="0"/>
              <a:t>How Partitioning Works in Distributed Inference?</a:t>
            </a:r>
          </a:p>
          <a:p>
            <a:pPr lvl="1"/>
            <a:r>
              <a:rPr lang="en-US" sz="1600" dirty="0"/>
              <a:t>Each device holds part of the input/output feature maps</a:t>
            </a:r>
          </a:p>
          <a:p>
            <a:pPr lvl="1"/>
            <a:r>
              <a:rPr lang="en-US" sz="1600" dirty="0"/>
              <a:t>Only a </a:t>
            </a:r>
            <a:r>
              <a:rPr lang="en-US" sz="1600" b="1" dirty="0"/>
              <a:t>subset of features</a:t>
            </a:r>
            <a:r>
              <a:rPr lang="en-US" sz="1600" dirty="0"/>
              <a:t> is shared between nodes</a:t>
            </a:r>
          </a:p>
          <a:p>
            <a:pPr lvl="1"/>
            <a:r>
              <a:rPr lang="en-US" sz="1600" dirty="0"/>
              <a:t>The rest is computed </a:t>
            </a:r>
            <a:r>
              <a:rPr lang="en-US" sz="1600" b="1" dirty="0"/>
              <a:t>locally</a:t>
            </a:r>
            <a:endParaRPr lang="en-US" sz="1600" dirty="0"/>
          </a:p>
          <a:p>
            <a:pPr lvl="1"/>
            <a:r>
              <a:rPr lang="en-US" sz="1600" dirty="0"/>
              <a:t>Communication is </a:t>
            </a:r>
            <a:r>
              <a:rPr lang="en-US" sz="1600" b="1" dirty="0"/>
              <a:t>sparse</a:t>
            </a:r>
            <a:r>
              <a:rPr lang="en-US" sz="1600" dirty="0"/>
              <a:t> → reduces latency and bandwidth usage</a:t>
            </a:r>
          </a:p>
          <a:p>
            <a:endParaRPr lang="en-US" sz="1600" b="1" dirty="0"/>
          </a:p>
          <a:p>
            <a:endParaRPr lang="en-US" sz="1600" b="1" dirty="0"/>
          </a:p>
        </p:txBody>
      </p:sp>
      <p:sp>
        <p:nvSpPr>
          <p:cNvPr id="4" name="Text Placeholder 3">
            <a:extLst>
              <a:ext uri="{FF2B5EF4-FFF2-40B4-BE49-F238E27FC236}">
                <a16:creationId xmlns:a16="http://schemas.microsoft.com/office/drawing/2014/main" id="{F2C74E66-FA2B-CABE-4FF0-BD08EACDC5E7}"/>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FAB02010-58E4-3E0F-9380-3F30603B7A1C}"/>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6</a:t>
            </a:r>
          </a:p>
        </p:txBody>
      </p:sp>
    </p:spTree>
    <p:extLst>
      <p:ext uri="{BB962C8B-B14F-4D97-AF65-F5344CB8AC3E}">
        <p14:creationId xmlns:p14="http://schemas.microsoft.com/office/powerpoint/2010/main" val="4031450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45EB8-2E18-65B2-0638-3C194220E2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4982A9-9F36-9750-14E0-9A74C3CB09E6}"/>
              </a:ext>
            </a:extLst>
          </p:cNvPr>
          <p:cNvSpPr>
            <a:spLocks noGrp="1"/>
          </p:cNvSpPr>
          <p:nvPr>
            <p:ph type="title"/>
          </p:nvPr>
        </p:nvSpPr>
        <p:spPr>
          <a:xfrm>
            <a:off x="235131" y="807029"/>
            <a:ext cx="8676257" cy="620556"/>
          </a:xfrm>
        </p:spPr>
        <p:txBody>
          <a:bodyPr>
            <a:normAutofit fontScale="90000"/>
          </a:bodyPr>
          <a:lstStyle/>
          <a:p>
            <a:pPr algn="ctr"/>
            <a:r>
              <a:rPr lang="en-US" dirty="0"/>
              <a:t>Outline</a:t>
            </a:r>
          </a:p>
        </p:txBody>
      </p:sp>
      <p:sp>
        <p:nvSpPr>
          <p:cNvPr id="3" name="Content Placeholder 2">
            <a:extLst>
              <a:ext uri="{FF2B5EF4-FFF2-40B4-BE49-F238E27FC236}">
                <a16:creationId xmlns:a16="http://schemas.microsoft.com/office/drawing/2014/main" id="{2073C8F6-5C70-270E-5A63-5A3B34C817F4}"/>
              </a:ext>
            </a:extLst>
          </p:cNvPr>
          <p:cNvSpPr>
            <a:spLocks noGrp="1"/>
          </p:cNvSpPr>
          <p:nvPr>
            <p:ph idx="1"/>
          </p:nvPr>
        </p:nvSpPr>
        <p:spPr>
          <a:xfrm>
            <a:off x="260350" y="1646971"/>
            <a:ext cx="8676257" cy="3952300"/>
          </a:xfrm>
        </p:spPr>
        <p:txBody>
          <a:bodyPr>
            <a:normAutofit/>
          </a:bodyPr>
          <a:lstStyle/>
          <a:p>
            <a:r>
              <a:rPr lang="en-US" sz="1800" dirty="0">
                <a:solidFill>
                  <a:schemeClr val="bg1">
                    <a:lumMod val="65000"/>
                  </a:schemeClr>
                </a:solidFill>
              </a:rPr>
              <a:t>Introduction</a:t>
            </a:r>
          </a:p>
          <a:p>
            <a:r>
              <a:rPr lang="en-US" sz="1800" dirty="0"/>
              <a:t>Research Problem</a:t>
            </a:r>
          </a:p>
          <a:p>
            <a:pPr fontAlgn="base"/>
            <a:r>
              <a:rPr lang="en-US" sz="1800" dirty="0">
                <a:solidFill>
                  <a:schemeClr val="bg1">
                    <a:lumMod val="65000"/>
                  </a:schemeClr>
                </a:solidFill>
              </a:rPr>
              <a:t>Related work​</a:t>
            </a:r>
          </a:p>
          <a:p>
            <a:pPr fontAlgn="base"/>
            <a:r>
              <a:rPr lang="en-US" sz="1800" dirty="0">
                <a:solidFill>
                  <a:schemeClr val="bg1">
                    <a:lumMod val="65000"/>
                  </a:schemeClr>
                </a:solidFill>
              </a:rPr>
              <a:t>Methodology​</a:t>
            </a:r>
          </a:p>
          <a:p>
            <a:pPr fontAlgn="base"/>
            <a:r>
              <a:rPr lang="en-US" sz="1800" dirty="0">
                <a:solidFill>
                  <a:schemeClr val="bg1">
                    <a:lumMod val="65000"/>
                  </a:schemeClr>
                </a:solidFill>
              </a:rPr>
              <a:t>Experimental Results</a:t>
            </a:r>
            <a:endParaRPr lang="en-US" sz="1800" dirty="0"/>
          </a:p>
          <a:p>
            <a:pPr fontAlgn="base"/>
            <a:r>
              <a:rPr lang="en-US" sz="1800" dirty="0">
                <a:solidFill>
                  <a:schemeClr val="bg1">
                    <a:lumMod val="65000"/>
                  </a:schemeClr>
                </a:solidFill>
              </a:rPr>
              <a:t>Contributions​</a:t>
            </a:r>
          </a:p>
          <a:p>
            <a:pPr fontAlgn="base"/>
            <a:r>
              <a:rPr lang="en-US" sz="1800" dirty="0">
                <a:solidFill>
                  <a:schemeClr val="bg1">
                    <a:lumMod val="65000"/>
                  </a:schemeClr>
                </a:solidFill>
              </a:rPr>
              <a:t>Conclusion​ and Limitation</a:t>
            </a:r>
          </a:p>
          <a:p>
            <a:pPr marL="0" indent="0">
              <a:buNone/>
            </a:pPr>
            <a:endParaRPr lang="en-US" sz="1800" dirty="0"/>
          </a:p>
        </p:txBody>
      </p:sp>
      <p:sp>
        <p:nvSpPr>
          <p:cNvPr id="4" name="Text Placeholder 3">
            <a:extLst>
              <a:ext uri="{FF2B5EF4-FFF2-40B4-BE49-F238E27FC236}">
                <a16:creationId xmlns:a16="http://schemas.microsoft.com/office/drawing/2014/main" id="{A1CDB32C-6F1B-1AD2-D12C-315466392424}"/>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96FEAC80-4AA1-4967-E552-AF83D8521072}"/>
              </a:ext>
            </a:extLst>
          </p:cNvPr>
          <p:cNvSpPr txBox="1"/>
          <p:nvPr/>
        </p:nvSpPr>
        <p:spPr>
          <a:xfrm>
            <a:off x="8378890" y="6490007"/>
            <a:ext cx="429207" cy="323165"/>
          </a:xfrm>
          <a:prstGeom prst="rect">
            <a:avLst/>
          </a:prstGeom>
          <a:noFill/>
        </p:spPr>
        <p:txBody>
          <a:bodyPr wrap="square" rtlCol="0">
            <a:spAutoFit/>
          </a:bodyPr>
          <a:lstStyle/>
          <a:p>
            <a:r>
              <a:rPr lang="en-US" sz="1500" dirty="0">
                <a:solidFill>
                  <a:schemeClr val="bg1"/>
                </a:solidFill>
              </a:rPr>
              <a:t>2</a:t>
            </a:r>
          </a:p>
        </p:txBody>
      </p:sp>
    </p:spTree>
    <p:extLst>
      <p:ext uri="{BB962C8B-B14F-4D97-AF65-F5344CB8AC3E}">
        <p14:creationId xmlns:p14="http://schemas.microsoft.com/office/powerpoint/2010/main" val="1929166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8805D0-E2C1-1E67-E1FE-3B8596197F1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9531F9D-A541-03D2-F5EB-340DA57CA1D4}"/>
              </a:ext>
            </a:extLst>
          </p:cNvPr>
          <p:cNvSpPr>
            <a:spLocks noGrp="1"/>
          </p:cNvSpPr>
          <p:nvPr>
            <p:ph type="title"/>
          </p:nvPr>
        </p:nvSpPr>
        <p:spPr>
          <a:xfrm>
            <a:off x="235131" y="807029"/>
            <a:ext cx="8676257" cy="592564"/>
          </a:xfrm>
        </p:spPr>
        <p:txBody>
          <a:bodyPr/>
          <a:lstStyle/>
          <a:p>
            <a:pPr algn="ctr"/>
            <a:r>
              <a:rPr lang="en-US" sz="3600" b="1" dirty="0"/>
              <a:t>Research Problem</a:t>
            </a:r>
            <a:br>
              <a:rPr lang="en-US" sz="3600" b="1" dirty="0"/>
            </a:br>
            <a:endParaRPr lang="en-US" sz="3600" dirty="0"/>
          </a:p>
        </p:txBody>
      </p:sp>
      <p:sp>
        <p:nvSpPr>
          <p:cNvPr id="2" name="Text Placeholder 1">
            <a:extLst>
              <a:ext uri="{FF2B5EF4-FFF2-40B4-BE49-F238E27FC236}">
                <a16:creationId xmlns:a16="http://schemas.microsoft.com/office/drawing/2014/main" id="{E3AD13B4-9A33-0F19-D5E1-8A5903C45A2A}"/>
              </a:ext>
            </a:extLst>
          </p:cNvPr>
          <p:cNvSpPr>
            <a:spLocks noGrp="1"/>
          </p:cNvSpPr>
          <p:nvPr>
            <p:ph type="body" sz="quarter" idx="10"/>
          </p:nvPr>
        </p:nvSpPr>
        <p:spPr/>
        <p:txBody>
          <a:bodyPr/>
          <a:lstStyle/>
          <a:p>
            <a:r>
              <a:rPr lang="en-US" sz="1100" dirty="0"/>
              <a:t>One UTSA Circle • San Antonio, Texas 78249</a:t>
            </a:r>
          </a:p>
        </p:txBody>
      </p:sp>
      <p:sp>
        <p:nvSpPr>
          <p:cNvPr id="7" name="Rectangle 3">
            <a:extLst>
              <a:ext uri="{FF2B5EF4-FFF2-40B4-BE49-F238E27FC236}">
                <a16:creationId xmlns:a16="http://schemas.microsoft.com/office/drawing/2014/main" id="{51AFBC4C-DC3D-59F8-674A-6EB506C10632}"/>
              </a:ext>
            </a:extLst>
          </p:cNvPr>
          <p:cNvSpPr>
            <a:spLocks noGrp="1" noChangeArrowheads="1"/>
          </p:cNvSpPr>
          <p:nvPr>
            <p:ph idx="1"/>
          </p:nvPr>
        </p:nvSpPr>
        <p:spPr bwMode="auto">
          <a:xfrm>
            <a:off x="0" y="1948031"/>
            <a:ext cx="6122019" cy="1328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fontAlgn="base"/>
            <a:r>
              <a:rPr lang="en-US" sz="1600" dirty="0"/>
              <a:t>Distributed inference helps, but </a:t>
            </a:r>
            <a:r>
              <a:rPr lang="en-US" sz="1600" b="1" dirty="0"/>
              <a:t>dense communication between nodes</a:t>
            </a:r>
            <a:r>
              <a:rPr lang="en-US" sz="1600" dirty="0"/>
              <a:t> creates a </a:t>
            </a:r>
            <a:r>
              <a:rPr lang="en-US" sz="1600" b="1" dirty="0"/>
              <a:t>latency bottleneck</a:t>
            </a:r>
            <a:r>
              <a:rPr lang="en-US" sz="1600" dirty="0"/>
              <a:t>, especially with limited bandwidth.​</a:t>
            </a:r>
          </a:p>
          <a:p>
            <a:pPr fontAlgn="base"/>
            <a:r>
              <a:rPr lang="en-US" sz="1600" dirty="0"/>
              <a:t>Traditional parallelism methods (data, pipeline, model) do not effectively reduce </a:t>
            </a:r>
            <a:r>
              <a:rPr lang="en-US" sz="1600" b="1" dirty="0"/>
              <a:t>communication overhead</a:t>
            </a:r>
            <a:r>
              <a:rPr lang="en-US" sz="1600" dirty="0"/>
              <a:t> during inference.</a:t>
            </a:r>
          </a:p>
        </p:txBody>
      </p:sp>
      <p:sp>
        <p:nvSpPr>
          <p:cNvPr id="5" name="TextBox 4">
            <a:extLst>
              <a:ext uri="{FF2B5EF4-FFF2-40B4-BE49-F238E27FC236}">
                <a16:creationId xmlns:a16="http://schemas.microsoft.com/office/drawing/2014/main" id="{5975CA8C-9BFE-8DFA-C397-2E46CA87C457}"/>
              </a:ext>
            </a:extLst>
          </p:cNvPr>
          <p:cNvSpPr txBox="1"/>
          <p:nvPr/>
        </p:nvSpPr>
        <p:spPr>
          <a:xfrm>
            <a:off x="8378890" y="6480676"/>
            <a:ext cx="429207" cy="323165"/>
          </a:xfrm>
          <a:prstGeom prst="rect">
            <a:avLst/>
          </a:prstGeom>
          <a:noFill/>
        </p:spPr>
        <p:txBody>
          <a:bodyPr wrap="square" rtlCol="0">
            <a:spAutoFit/>
          </a:bodyPr>
          <a:lstStyle/>
          <a:p>
            <a:r>
              <a:rPr lang="en-US" sz="1500" dirty="0">
                <a:solidFill>
                  <a:schemeClr val="bg1"/>
                </a:solidFill>
              </a:rPr>
              <a:t>3</a:t>
            </a:r>
          </a:p>
        </p:txBody>
      </p:sp>
      <p:sp>
        <p:nvSpPr>
          <p:cNvPr id="6" name="AutoShape 2" descr="A diagram of a network&#10;&#10;AI-generated content may be incorrect.">
            <a:extLst>
              <a:ext uri="{FF2B5EF4-FFF2-40B4-BE49-F238E27FC236}">
                <a16:creationId xmlns:a16="http://schemas.microsoft.com/office/drawing/2014/main" id="{1C22A4A2-37AE-49CE-9B07-7DFD13C624FF}"/>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6" descr="A diagram of a network&#10;&#10;AI-generated content may be incorrect.">
            <a:extLst>
              <a:ext uri="{FF2B5EF4-FFF2-40B4-BE49-F238E27FC236}">
                <a16:creationId xmlns:a16="http://schemas.microsoft.com/office/drawing/2014/main" id="{8526405B-4BCF-4E68-A414-89A18E1CE674}"/>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FFE491D0-A7C4-4B9C-96DE-42A26FD96052}"/>
              </a:ext>
            </a:extLst>
          </p:cNvPr>
          <p:cNvPicPr>
            <a:picLocks noChangeAspect="1"/>
          </p:cNvPicPr>
          <p:nvPr/>
        </p:nvPicPr>
        <p:blipFill>
          <a:blip r:embed="rId2"/>
          <a:stretch>
            <a:fillRect/>
          </a:stretch>
        </p:blipFill>
        <p:spPr>
          <a:xfrm>
            <a:off x="4876800" y="3322471"/>
            <a:ext cx="4168131" cy="2778754"/>
          </a:xfrm>
          <a:prstGeom prst="rect">
            <a:avLst/>
          </a:prstGeom>
        </p:spPr>
      </p:pic>
    </p:spTree>
    <p:extLst>
      <p:ext uri="{BB962C8B-B14F-4D97-AF65-F5344CB8AC3E}">
        <p14:creationId xmlns:p14="http://schemas.microsoft.com/office/powerpoint/2010/main" val="348810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45EB8-2E18-65B2-0638-3C194220E2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4982A9-9F36-9750-14E0-9A74C3CB09E6}"/>
              </a:ext>
            </a:extLst>
          </p:cNvPr>
          <p:cNvSpPr>
            <a:spLocks noGrp="1"/>
          </p:cNvSpPr>
          <p:nvPr>
            <p:ph type="title"/>
          </p:nvPr>
        </p:nvSpPr>
        <p:spPr>
          <a:xfrm>
            <a:off x="235131" y="807029"/>
            <a:ext cx="8676257" cy="620556"/>
          </a:xfrm>
        </p:spPr>
        <p:txBody>
          <a:bodyPr>
            <a:normAutofit fontScale="90000"/>
          </a:bodyPr>
          <a:lstStyle/>
          <a:p>
            <a:pPr algn="ctr"/>
            <a:r>
              <a:rPr lang="en-US" dirty="0"/>
              <a:t>Outline</a:t>
            </a:r>
          </a:p>
        </p:txBody>
      </p:sp>
      <p:sp>
        <p:nvSpPr>
          <p:cNvPr id="3" name="Content Placeholder 2">
            <a:extLst>
              <a:ext uri="{FF2B5EF4-FFF2-40B4-BE49-F238E27FC236}">
                <a16:creationId xmlns:a16="http://schemas.microsoft.com/office/drawing/2014/main" id="{2073C8F6-5C70-270E-5A63-5A3B34C817F4}"/>
              </a:ext>
            </a:extLst>
          </p:cNvPr>
          <p:cNvSpPr>
            <a:spLocks noGrp="1"/>
          </p:cNvSpPr>
          <p:nvPr>
            <p:ph idx="1"/>
          </p:nvPr>
        </p:nvSpPr>
        <p:spPr>
          <a:xfrm>
            <a:off x="260350" y="1646971"/>
            <a:ext cx="8676257" cy="3952300"/>
          </a:xfrm>
        </p:spPr>
        <p:txBody>
          <a:bodyPr>
            <a:normAutofit/>
          </a:bodyPr>
          <a:lstStyle/>
          <a:p>
            <a:r>
              <a:rPr lang="en-US" sz="1800" dirty="0">
                <a:solidFill>
                  <a:schemeClr val="bg1">
                    <a:lumMod val="65000"/>
                  </a:schemeClr>
                </a:solidFill>
              </a:rPr>
              <a:t>Introduction</a:t>
            </a:r>
          </a:p>
          <a:p>
            <a:r>
              <a:rPr lang="en-US" sz="1800" dirty="0">
                <a:solidFill>
                  <a:schemeClr val="bg1">
                    <a:lumMod val="65000"/>
                  </a:schemeClr>
                </a:solidFill>
              </a:rPr>
              <a:t>Research Problem</a:t>
            </a:r>
          </a:p>
          <a:p>
            <a:pPr fontAlgn="base"/>
            <a:r>
              <a:rPr lang="en-US" sz="1800" dirty="0"/>
              <a:t>Related work​</a:t>
            </a:r>
          </a:p>
          <a:p>
            <a:pPr fontAlgn="base"/>
            <a:r>
              <a:rPr lang="en-US" sz="1800" dirty="0">
                <a:solidFill>
                  <a:schemeClr val="bg1">
                    <a:lumMod val="65000"/>
                  </a:schemeClr>
                </a:solidFill>
              </a:rPr>
              <a:t>Methodology​</a:t>
            </a:r>
          </a:p>
          <a:p>
            <a:pPr fontAlgn="base"/>
            <a:r>
              <a:rPr lang="en-US" sz="1800" dirty="0">
                <a:solidFill>
                  <a:schemeClr val="bg1">
                    <a:lumMod val="65000"/>
                  </a:schemeClr>
                </a:solidFill>
              </a:rPr>
              <a:t>Experimental Results</a:t>
            </a:r>
            <a:endParaRPr lang="en-US" sz="1800" dirty="0"/>
          </a:p>
          <a:p>
            <a:pPr fontAlgn="base"/>
            <a:r>
              <a:rPr lang="en-US" sz="1800" dirty="0">
                <a:solidFill>
                  <a:schemeClr val="bg1">
                    <a:lumMod val="65000"/>
                  </a:schemeClr>
                </a:solidFill>
              </a:rPr>
              <a:t>Contributions​</a:t>
            </a:r>
          </a:p>
          <a:p>
            <a:pPr fontAlgn="base"/>
            <a:r>
              <a:rPr lang="en-US" sz="1800" dirty="0">
                <a:solidFill>
                  <a:schemeClr val="bg1">
                    <a:lumMod val="65000"/>
                  </a:schemeClr>
                </a:solidFill>
              </a:rPr>
              <a:t>Conclusion​ and Limitation</a:t>
            </a:r>
          </a:p>
          <a:p>
            <a:pPr marL="0" indent="0">
              <a:buNone/>
            </a:pPr>
            <a:endParaRPr lang="en-US" sz="1800" dirty="0"/>
          </a:p>
        </p:txBody>
      </p:sp>
      <p:sp>
        <p:nvSpPr>
          <p:cNvPr id="4" name="Text Placeholder 3">
            <a:extLst>
              <a:ext uri="{FF2B5EF4-FFF2-40B4-BE49-F238E27FC236}">
                <a16:creationId xmlns:a16="http://schemas.microsoft.com/office/drawing/2014/main" id="{A1CDB32C-6F1B-1AD2-D12C-315466392424}"/>
              </a:ext>
            </a:extLst>
          </p:cNvPr>
          <p:cNvSpPr>
            <a:spLocks noGrp="1"/>
          </p:cNvSpPr>
          <p:nvPr>
            <p:ph type="body" sz="quarter" idx="10"/>
          </p:nvPr>
        </p:nvSpPr>
        <p:spPr/>
        <p:txBody>
          <a:bodyPr/>
          <a:lstStyle/>
          <a:p>
            <a:r>
              <a:rPr lang="en-US" sz="1100" dirty="0"/>
              <a:t>One UTSA Circle • San Antonio, Texas 78249</a:t>
            </a:r>
          </a:p>
          <a:p>
            <a:endParaRPr lang="en-US" sz="1100" dirty="0"/>
          </a:p>
        </p:txBody>
      </p:sp>
      <p:sp>
        <p:nvSpPr>
          <p:cNvPr id="5" name="TextBox 4">
            <a:extLst>
              <a:ext uri="{FF2B5EF4-FFF2-40B4-BE49-F238E27FC236}">
                <a16:creationId xmlns:a16="http://schemas.microsoft.com/office/drawing/2014/main" id="{96FEAC80-4AA1-4967-E552-AF83D8521072}"/>
              </a:ext>
            </a:extLst>
          </p:cNvPr>
          <p:cNvSpPr txBox="1"/>
          <p:nvPr/>
        </p:nvSpPr>
        <p:spPr>
          <a:xfrm>
            <a:off x="8378890" y="6490007"/>
            <a:ext cx="429207" cy="323165"/>
          </a:xfrm>
          <a:prstGeom prst="rect">
            <a:avLst/>
          </a:prstGeom>
          <a:noFill/>
        </p:spPr>
        <p:txBody>
          <a:bodyPr wrap="square" rtlCol="0">
            <a:spAutoFit/>
          </a:bodyPr>
          <a:lstStyle/>
          <a:p>
            <a:r>
              <a:rPr lang="en-US" sz="1500" dirty="0">
                <a:solidFill>
                  <a:schemeClr val="bg1"/>
                </a:solidFill>
              </a:rPr>
              <a:t>2</a:t>
            </a:r>
          </a:p>
        </p:txBody>
      </p:sp>
    </p:spTree>
    <p:extLst>
      <p:ext uri="{BB962C8B-B14F-4D97-AF65-F5344CB8AC3E}">
        <p14:creationId xmlns:p14="http://schemas.microsoft.com/office/powerpoint/2010/main" val="107399306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5194DF8D-65A7-A44D-A948-ECEBC0E10D05}" vid="{508897A3-098B-224C-B9A3-C5B67EC0D0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5EEB1A569F5B945847AE8D5F41B0AD6" ma:contentTypeVersion="11" ma:contentTypeDescription="Create a new document." ma:contentTypeScope="" ma:versionID="9c69056d383728f70b7631580eebdd0b">
  <xsd:schema xmlns:xsd="http://www.w3.org/2001/XMLSchema" xmlns:xs="http://www.w3.org/2001/XMLSchema" xmlns:p="http://schemas.microsoft.com/office/2006/metadata/properties" xmlns:ns2="009da255-3a39-4c37-a648-a96b0720b977" xmlns:ns3="82fe6e00-d737-49ac-bfae-29e51574dafa" targetNamespace="http://schemas.microsoft.com/office/2006/metadata/properties" ma:root="true" ma:fieldsID="18614deb9be27a0923279a3733a20553" ns2:_="" ns3:_="">
    <xsd:import namespace="009da255-3a39-4c37-a648-a96b0720b977"/>
    <xsd:import namespace="82fe6e00-d737-49ac-bfae-29e51574daf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2:MediaServiceOCR"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09da255-3a39-4c37-a648-a96b0720b97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DateTaken" ma:index="11" nillable="true" ma:displayName="MediaServiceDateTaken" ma:hidden="true" ma:internalName="MediaServiceDateTaken"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2fe6e00-d737-49ac-bfae-29e51574dafa"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C617826-DCF2-4AD4-A73E-EC6858BA52C1}">
  <ds:schemaRefs>
    <ds:schemaRef ds:uri="009da255-3a39-4c37-a648-a96b0720b977"/>
    <ds:schemaRef ds:uri="http://schemas.microsoft.com/office/2006/documentManagement/types"/>
    <ds:schemaRef ds:uri="http://purl.org/dc/dcmitype/"/>
    <ds:schemaRef ds:uri="http://schemas.openxmlformats.org/package/2006/metadata/core-properties"/>
    <ds:schemaRef ds:uri="http://schemas.microsoft.com/office/2006/metadata/properties"/>
    <ds:schemaRef ds:uri="http://purl.org/dc/terms/"/>
    <ds:schemaRef ds:uri="82fe6e00-d737-49ac-bfae-29e51574dafa"/>
    <ds:schemaRef ds:uri="http://schemas.microsoft.com/office/infopath/2007/PartnerControls"/>
    <ds:schemaRef ds:uri="http://www.w3.org/XML/1998/namespace"/>
    <ds:schemaRef ds:uri="http://purl.org/dc/elements/1.1/"/>
  </ds:schemaRefs>
</ds:datastoreItem>
</file>

<file path=customXml/itemProps2.xml><?xml version="1.0" encoding="utf-8"?>
<ds:datastoreItem xmlns:ds="http://schemas.openxmlformats.org/officeDocument/2006/customXml" ds:itemID="{36CBFB25-C517-45BD-8114-F34765A7FE4F}">
  <ds:schemaRefs>
    <ds:schemaRef ds:uri="http://schemas.microsoft.com/sharepoint/v3/contenttype/forms"/>
  </ds:schemaRefs>
</ds:datastoreItem>
</file>

<file path=customXml/itemProps3.xml><?xml version="1.0" encoding="utf-8"?>
<ds:datastoreItem xmlns:ds="http://schemas.openxmlformats.org/officeDocument/2006/customXml" ds:itemID="{EE8C6742-B5A0-4174-AB38-8D99B3C75A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09da255-3a39-4c37-a648-a96b0720b977"/>
    <ds:schemaRef ds:uri="82fe6e00-d737-49ac-bfae-29e51574daf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47407</TotalTime>
  <Words>2691</Words>
  <Application>Microsoft Office PowerPoint</Application>
  <PresentationFormat>On-screen Show (4:3)</PresentationFormat>
  <Paragraphs>324</Paragraphs>
  <Slides>33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Helvetica</vt:lpstr>
      <vt:lpstr>Office Theme</vt:lpstr>
      <vt:lpstr>PowerPoint Presentation</vt:lpstr>
      <vt:lpstr>Outline</vt:lpstr>
      <vt:lpstr>Outline</vt:lpstr>
      <vt:lpstr>Introduction </vt:lpstr>
      <vt:lpstr>Introduction</vt:lpstr>
      <vt:lpstr>Importance of Distributed Inference</vt:lpstr>
      <vt:lpstr>Outline</vt:lpstr>
      <vt:lpstr>Research Problem </vt:lpstr>
      <vt:lpstr>Outline</vt:lpstr>
      <vt:lpstr>Literature Review: Device-Cloud Distributed Inference</vt:lpstr>
      <vt:lpstr>Literature Review: Branch-Based Parallelism</vt:lpstr>
      <vt:lpstr>Literature Review: System Scheduling Approaches</vt:lpstr>
      <vt:lpstr>Literature Review: Distributed Training Methods</vt:lpstr>
      <vt:lpstr>Research Gap in Disco</vt:lpstr>
      <vt:lpstr>Outline</vt:lpstr>
      <vt:lpstr>Methodology: Disco Framework</vt:lpstr>
      <vt:lpstr>Methodology: Problem Statement</vt:lpstr>
      <vt:lpstr>Methodology: Selection of the subset of input features to communicate</vt:lpstr>
      <vt:lpstr>Methodology: Training DNNs with sparse communications</vt:lpstr>
      <vt:lpstr>Outline</vt:lpstr>
      <vt:lpstr>Experimental Design </vt:lpstr>
      <vt:lpstr>Result </vt:lpstr>
      <vt:lpstr>Result </vt:lpstr>
      <vt:lpstr>Result </vt:lpstr>
      <vt:lpstr>Result </vt:lpstr>
      <vt:lpstr>Result </vt:lpstr>
      <vt:lpstr>Outline</vt:lpstr>
      <vt:lpstr>Contributions</vt:lpstr>
      <vt:lpstr>Outline</vt:lpstr>
      <vt:lpstr>Conclusion and Limitation</vt:lpstr>
      <vt:lpstr>References</vt:lpstr>
      <vt:lpstr>References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Kristin Law</dc:creator>
  <cp:lastModifiedBy>Adiba Masud</cp:lastModifiedBy>
  <cp:revision>84</cp:revision>
  <dcterms:created xsi:type="dcterms:W3CDTF">2022-05-27T14:56:12Z</dcterms:created>
  <dcterms:modified xsi:type="dcterms:W3CDTF">2025-04-12T07:30:30Z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0x010100B5EEB1A569F5B945847AE8D5F41B0AD6</vt:lpwstr>
  </property>
</Properties>
</file>

<file path=docProps/thumbnail.jpeg>
</file>